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handoutMasterIdLst>
    <p:handoutMasterId r:id="rId10"/>
  </p:handoutMasterIdLst>
  <p:sldIdLst>
    <p:sldId id="256" r:id="rId2"/>
    <p:sldId id="291" r:id="rId3"/>
    <p:sldId id="296" r:id="rId4"/>
    <p:sldId id="293" r:id="rId5"/>
    <p:sldId id="294" r:id="rId6"/>
    <p:sldId id="295" r:id="rId7"/>
    <p:sldId id="270" r:id="rId8"/>
  </p:sldIdLst>
  <p:sldSz cx="12192000" cy="6858000"/>
  <p:notesSz cx="6858000" cy="9947275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4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33C0B"/>
    <a:srgbClr val="0070C0"/>
    <a:srgbClr val="0070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FCB901D-B594-441C-B56E-60B88535257D}">
  <a:tblStyle styleId="{9FCB901D-B594-441C-B56E-60B88535257D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127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  <a:fill>
          <a:solidFill>
            <a:srgbClr val="F0F5FB"/>
          </a:solidFill>
        </a:fill>
      </a:tcStyle>
    </a:wholeTbl>
    <a:band1H>
      <a:tcStyle>
        <a:tcBdr/>
        <a:fill>
          <a:solidFill>
            <a:srgbClr val="DDEAF6"/>
          </a:solidFill>
        </a:fill>
      </a:tcStyle>
    </a:band1H>
    <a:band1V>
      <a:tcStyle>
        <a:tcBdr/>
        <a:fill>
          <a:solidFill>
            <a:srgbClr val="DDEAF6"/>
          </a:solidFill>
        </a:fill>
      </a:tcStyle>
    </a:band1V>
    <a:lastCol>
      <a:tcTxStyle b="on" i="off"/>
      <a:tcStyle>
        <a:tcBdr/>
      </a:tcStyle>
    </a:lastCol>
    <a:firstCol>
      <a:tcTxStyle b="on" i="off"/>
      <a:tcStyle>
        <a:tcBdr/>
      </a:tcStyle>
    </a:firstCol>
    <a:lastRow>
      <a:tcTxStyle b="on" i="off"/>
      <a:tcStyle>
        <a:tcBdr>
          <a:top>
            <a:ln w="25400" cap="flat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F0F5FB"/>
          </a:solidFill>
        </a:fill>
      </a:tcStyle>
    </a:lastRow>
    <a:firstRow>
      <a:tcTxStyle b="on" i="off"/>
      <a:tcStyle>
        <a:tcBdr/>
        <a:fill>
          <a:solidFill>
            <a:srgbClr val="F0F5FB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283" autoAdjust="0"/>
  </p:normalViewPr>
  <p:slideViewPr>
    <p:cSldViewPr>
      <p:cViewPr varScale="1">
        <p:scale>
          <a:sx n="102" d="100"/>
          <a:sy n="102" d="100"/>
        </p:scale>
        <p:origin x="918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3134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/>
          <a:lstStyle>
            <a:lvl1pPr algn="r">
              <a:defRPr sz="1200"/>
            </a:lvl1pPr>
          </a:lstStyle>
          <a:p>
            <a:fld id="{BC0892C3-C6A7-41B5-8636-8DAB8A5E9E06}" type="datetimeFigureOut">
              <a:rPr lang="cs-CZ" smtClean="0"/>
              <a:t>07.10.2025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48184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4" y="9448184"/>
            <a:ext cx="2971800" cy="497364"/>
          </a:xfrm>
          <a:prstGeom prst="rect">
            <a:avLst/>
          </a:prstGeom>
        </p:spPr>
        <p:txBody>
          <a:bodyPr vert="horz" lIns="91879" tIns="45939" rIns="91879" bIns="45939" rtlCol="0" anchor="b"/>
          <a:lstStyle>
            <a:lvl1pPr algn="r">
              <a:defRPr sz="1200"/>
            </a:lvl1pPr>
          </a:lstStyle>
          <a:p>
            <a:fld id="{AE7BC459-20DC-4124-9EB1-5E8B53B1D22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3564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71799" cy="499091"/>
          </a:xfrm>
          <a:prstGeom prst="rect">
            <a:avLst/>
          </a:prstGeom>
          <a:noFill/>
          <a:ln>
            <a:noFill/>
          </a:ln>
        </p:spPr>
        <p:txBody>
          <a:bodyPr lIns="91864" tIns="91864" rIns="91864" bIns="91864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9395" marR="0" indent="0" algn="l" rtl="0">
              <a:spcBef>
                <a:spcPts val="0"/>
              </a:spcBef>
              <a:defRPr/>
            </a:lvl2pPr>
            <a:lvl3pPr marL="918789" marR="0" indent="0" algn="l" rtl="0">
              <a:spcBef>
                <a:spcPts val="0"/>
              </a:spcBef>
              <a:defRPr/>
            </a:lvl3pPr>
            <a:lvl4pPr marL="1378184" marR="0" indent="0" algn="l" rtl="0">
              <a:spcBef>
                <a:spcPts val="0"/>
              </a:spcBef>
              <a:defRPr/>
            </a:lvl4pPr>
            <a:lvl5pPr marL="1837578" marR="0" indent="0" algn="l" rtl="0">
              <a:spcBef>
                <a:spcPts val="0"/>
              </a:spcBef>
              <a:defRPr/>
            </a:lvl5pPr>
            <a:lvl6pPr marL="2296973" marR="0" indent="0" algn="l" rtl="0">
              <a:spcBef>
                <a:spcPts val="0"/>
              </a:spcBef>
              <a:defRPr/>
            </a:lvl6pPr>
            <a:lvl7pPr marL="2756367" marR="0" indent="0" algn="l" rtl="0">
              <a:spcBef>
                <a:spcPts val="0"/>
              </a:spcBef>
              <a:defRPr/>
            </a:lvl7pPr>
            <a:lvl8pPr marL="3215762" marR="0" indent="0" algn="l" rtl="0">
              <a:spcBef>
                <a:spcPts val="0"/>
              </a:spcBef>
              <a:defRPr/>
            </a:lvl8pPr>
            <a:lvl9pPr marL="3675156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99091"/>
          </a:xfrm>
          <a:prstGeom prst="rect">
            <a:avLst/>
          </a:prstGeom>
          <a:noFill/>
          <a:ln>
            <a:noFill/>
          </a:ln>
        </p:spPr>
        <p:txBody>
          <a:bodyPr lIns="91864" tIns="91864" rIns="91864" bIns="91864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9395" marR="0" indent="0" algn="l" rtl="0">
              <a:spcBef>
                <a:spcPts val="0"/>
              </a:spcBef>
              <a:defRPr/>
            </a:lvl2pPr>
            <a:lvl3pPr marL="918789" marR="0" indent="0" algn="l" rtl="0">
              <a:spcBef>
                <a:spcPts val="0"/>
              </a:spcBef>
              <a:defRPr/>
            </a:lvl3pPr>
            <a:lvl4pPr marL="1378184" marR="0" indent="0" algn="l" rtl="0">
              <a:spcBef>
                <a:spcPts val="0"/>
              </a:spcBef>
              <a:defRPr/>
            </a:lvl4pPr>
            <a:lvl5pPr marL="1837578" marR="0" indent="0" algn="l" rtl="0">
              <a:spcBef>
                <a:spcPts val="0"/>
              </a:spcBef>
              <a:defRPr/>
            </a:lvl5pPr>
            <a:lvl6pPr marL="2296973" marR="0" indent="0" algn="l" rtl="0">
              <a:spcBef>
                <a:spcPts val="0"/>
              </a:spcBef>
              <a:defRPr/>
            </a:lvl6pPr>
            <a:lvl7pPr marL="2756367" marR="0" indent="0" algn="l" rtl="0">
              <a:spcBef>
                <a:spcPts val="0"/>
              </a:spcBef>
              <a:defRPr/>
            </a:lvl7pPr>
            <a:lvl8pPr marL="3215762" marR="0" indent="0" algn="l" rtl="0">
              <a:spcBef>
                <a:spcPts val="0"/>
              </a:spcBef>
              <a:defRPr/>
            </a:lvl8pPr>
            <a:lvl9pPr marL="3675156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  <a:noFill/>
          <a:ln>
            <a:noFill/>
          </a:ln>
        </p:spPr>
        <p:txBody>
          <a:bodyPr lIns="91864" tIns="91864" rIns="91864" bIns="91864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1" y="9448185"/>
            <a:ext cx="2971799" cy="499089"/>
          </a:xfrm>
          <a:prstGeom prst="rect">
            <a:avLst/>
          </a:prstGeom>
          <a:noFill/>
          <a:ln>
            <a:noFill/>
          </a:ln>
        </p:spPr>
        <p:txBody>
          <a:bodyPr lIns="91864" tIns="91864" rIns="91864" bIns="91864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9395" marR="0" indent="0" algn="l" rtl="0">
              <a:spcBef>
                <a:spcPts val="0"/>
              </a:spcBef>
              <a:defRPr/>
            </a:lvl2pPr>
            <a:lvl3pPr marL="918789" marR="0" indent="0" algn="l" rtl="0">
              <a:spcBef>
                <a:spcPts val="0"/>
              </a:spcBef>
              <a:defRPr/>
            </a:lvl3pPr>
            <a:lvl4pPr marL="1378184" marR="0" indent="0" algn="l" rtl="0">
              <a:spcBef>
                <a:spcPts val="0"/>
              </a:spcBef>
              <a:defRPr/>
            </a:lvl4pPr>
            <a:lvl5pPr marL="1837578" marR="0" indent="0" algn="l" rtl="0">
              <a:spcBef>
                <a:spcPts val="0"/>
              </a:spcBef>
              <a:defRPr/>
            </a:lvl5pPr>
            <a:lvl6pPr marL="2296973" marR="0" indent="0" algn="l" rtl="0">
              <a:spcBef>
                <a:spcPts val="0"/>
              </a:spcBef>
              <a:defRPr/>
            </a:lvl6pPr>
            <a:lvl7pPr marL="2756367" marR="0" indent="0" algn="l" rtl="0">
              <a:spcBef>
                <a:spcPts val="0"/>
              </a:spcBef>
              <a:defRPr/>
            </a:lvl7pPr>
            <a:lvl8pPr marL="3215762" marR="0" indent="0" algn="l" rtl="0">
              <a:spcBef>
                <a:spcPts val="0"/>
              </a:spcBef>
              <a:defRPr/>
            </a:lvl8pPr>
            <a:lvl9pPr marL="3675156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9448185"/>
            <a:ext cx="2971799" cy="499089"/>
          </a:xfrm>
          <a:prstGeom prst="rect">
            <a:avLst/>
          </a:prstGeom>
          <a:noFill/>
          <a:ln>
            <a:noFill/>
          </a:ln>
        </p:spPr>
        <p:txBody>
          <a:bodyPr lIns="91864" tIns="91864" rIns="91864" bIns="91864" anchor="b" anchorCtr="0">
            <a:noAutofit/>
          </a:bodyPr>
          <a:lstStyle/>
          <a:p>
            <a:pPr indent="-89327">
              <a:buClr>
                <a:srgbClr val="000000"/>
              </a:buClr>
              <a:buFont typeface="Arial"/>
              <a:buChar char="●"/>
            </a:pPr>
            <a:endParaRPr lang="cs-CZ"/>
          </a:p>
          <a:p>
            <a:pPr marL="459395" lvl="1" indent="-89327">
              <a:buClr>
                <a:srgbClr val="000000"/>
              </a:buClr>
              <a:buFont typeface="Courier New"/>
              <a:buChar char="o"/>
            </a:pPr>
            <a:endParaRPr lang="cs-CZ"/>
          </a:p>
          <a:p>
            <a:pPr marL="918789" lvl="2" indent="-89327">
              <a:buClr>
                <a:srgbClr val="000000"/>
              </a:buClr>
              <a:buFont typeface="Wingdings"/>
              <a:buChar char="§"/>
            </a:pPr>
            <a:endParaRPr lang="cs-CZ"/>
          </a:p>
          <a:p>
            <a:pPr marL="1378184" lvl="3" indent="-89327">
              <a:buClr>
                <a:srgbClr val="000000"/>
              </a:buClr>
              <a:buFont typeface="Arial"/>
              <a:buChar char="●"/>
            </a:pPr>
            <a:endParaRPr lang="cs-CZ"/>
          </a:p>
          <a:p>
            <a:pPr marL="1837578" lvl="4" indent="-89327">
              <a:buClr>
                <a:srgbClr val="000000"/>
              </a:buClr>
              <a:buFont typeface="Courier New"/>
              <a:buChar char="o"/>
            </a:pPr>
            <a:endParaRPr lang="cs-CZ"/>
          </a:p>
          <a:p>
            <a:pPr marL="2296973" lvl="5" indent="-89327">
              <a:buClr>
                <a:srgbClr val="000000"/>
              </a:buClr>
              <a:buFont typeface="Wingdings"/>
              <a:buChar char="§"/>
            </a:pPr>
            <a:endParaRPr lang="cs-CZ"/>
          </a:p>
          <a:p>
            <a:pPr marL="2756367" lvl="6" indent="-89327">
              <a:buClr>
                <a:srgbClr val="000000"/>
              </a:buClr>
              <a:buFont typeface="Arial"/>
              <a:buChar char="●"/>
            </a:pPr>
            <a:endParaRPr lang="cs-CZ"/>
          </a:p>
          <a:p>
            <a:pPr marL="3215762" lvl="7" indent="-89327">
              <a:buClr>
                <a:srgbClr val="000000"/>
              </a:buClr>
              <a:buFont typeface="Courier New"/>
              <a:buChar char="o"/>
            </a:pPr>
            <a:endParaRPr lang="cs-CZ"/>
          </a:p>
          <a:p>
            <a:pPr marL="3675156" lvl="8" indent="-89327">
              <a:buClr>
                <a:srgbClr val="000000"/>
              </a:buClr>
              <a:buFont typeface="Wingdings"/>
              <a:buChar char="§"/>
            </a:pP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617695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endParaRPr/>
          </a:p>
        </p:txBody>
      </p:sp>
      <p:sp>
        <p:nvSpPr>
          <p:cNvPr id="89" name="Shape 89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r>
              <a:rPr lang="cs-CZ" dirty="0"/>
              <a:t>All of this also applies to books (BPC).</a:t>
            </a:r>
            <a:endParaRPr dirty="0"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4253261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>
          <a:extLst>
            <a:ext uri="{FF2B5EF4-FFF2-40B4-BE49-F238E27FC236}">
              <a16:creationId xmlns:a16="http://schemas.microsoft.com/office/drawing/2014/main" id="{080099BA-607E-5019-1741-6E42D39E8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>
            <a:extLst>
              <a:ext uri="{FF2B5EF4-FFF2-40B4-BE49-F238E27FC236}">
                <a16:creationId xmlns:a16="http://schemas.microsoft.com/office/drawing/2014/main" id="{8F3915F5-7BFA-BFE2-3E3A-BE10C3E2435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r>
              <a:rPr lang="cs-CZ" dirty="0"/>
              <a:t>All of this also applies to books (BPC).</a:t>
            </a:r>
            <a:endParaRPr dirty="0"/>
          </a:p>
        </p:txBody>
      </p:sp>
      <p:sp>
        <p:nvSpPr>
          <p:cNvPr id="117" name="Shape 117">
            <a:extLst>
              <a:ext uri="{FF2B5EF4-FFF2-40B4-BE49-F238E27FC236}">
                <a16:creationId xmlns:a16="http://schemas.microsoft.com/office/drawing/2014/main" id="{763620BF-794B-76A1-E025-BA52EBB86DB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36990603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endParaRPr dirty="0"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9713491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r>
              <a:rPr lang="cs-CZ" dirty="0"/>
              <a:t>All of this also applies to books (BPC).</a:t>
            </a:r>
            <a:endParaRPr dirty="0"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3620725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endParaRPr dirty="0"/>
          </a:p>
        </p:txBody>
      </p:sp>
      <p:sp>
        <p:nvSpPr>
          <p:cNvPr id="117" name="Shape 117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7266633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685801" y="4787125"/>
            <a:ext cx="5486399" cy="3916740"/>
          </a:xfrm>
          <a:prstGeom prst="rect">
            <a:avLst/>
          </a:prstGeom>
        </p:spPr>
        <p:txBody>
          <a:bodyPr lIns="91864" tIns="91864" rIns="91864" bIns="91864" anchor="t" anchorCtr="0">
            <a:noAutofit/>
          </a:bodyPr>
          <a:lstStyle/>
          <a:p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446088" y="1244600"/>
            <a:ext cx="5965825" cy="3355975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ctrTitle"/>
          </p:nvPr>
        </p:nvSpPr>
        <p:spPr>
          <a:xfrm>
            <a:off x="1524000" y="1122362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ctr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None/>
              <a:defRPr/>
            </a:lvl1pPr>
            <a:lvl2pPr marL="4572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2pPr>
            <a:lvl3pPr marL="9144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3pPr>
            <a:lvl4pPr marL="13716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4pPr>
            <a:lvl5pPr marL="18288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5pPr>
            <a:lvl6pPr marL="22860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6pPr>
            <a:lvl7pPr marL="27432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7pPr>
            <a:lvl8pPr marL="32004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8pPr>
            <a:lvl9pPr marL="3657600" marR="0" indent="0" algn="ctr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Záhlaví části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599" cy="2852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831850" y="4589462"/>
            <a:ext cx="10515599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Dva obsahy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Pouze nadpi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bsah s titulkem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brázek s titulkem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839787" y="457200"/>
            <a:ext cx="3932237" cy="16001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5183187" y="987425"/>
            <a:ext cx="6172199" cy="4873624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839787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Nadpis a svislý 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5"/>
            <a:ext cx="4351338" cy="10515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Svislý nadpis a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8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5"/>
            <a:ext cx="5811838" cy="77342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599" cy="13255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Font typeface="Impact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228600" marR="0" indent="-50800" algn="l" rtl="0">
              <a:lnSpc>
                <a:spcPct val="90000"/>
              </a:lnSpc>
              <a:spcBef>
                <a:spcPts val="100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685800" marR="0" indent="-762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2pPr>
            <a:lvl3pPr marL="1143000" marR="0" indent="-1016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4pPr>
            <a:lvl5pPr marL="20574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5pPr>
            <a:lvl6pPr marL="25146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14300" algn="l" rtl="0">
              <a:lnSpc>
                <a:spcPct val="90000"/>
              </a:lnSpc>
              <a:spcBef>
                <a:spcPts val="5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1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marL="0" lvl="0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457200" lvl="1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914400" lvl="2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1371600" lvl="3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1828800" lvl="4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2286000" lvl="5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  <a:p>
            <a:pPr marL="2743200" lvl="6" indent="-88900">
              <a:spcBef>
                <a:spcPts val="0"/>
              </a:spcBef>
              <a:buClr>
                <a:srgbClr val="000000"/>
              </a:buClr>
              <a:buFont typeface="Arial"/>
              <a:buChar char="●"/>
            </a:pPr>
            <a:endParaRPr/>
          </a:p>
          <a:p>
            <a:pPr marL="3200400" lvl="7" indent="-88900">
              <a:spcBef>
                <a:spcPts val="0"/>
              </a:spcBef>
              <a:buClr>
                <a:srgbClr val="000000"/>
              </a:buClr>
              <a:buFont typeface="Courier New"/>
              <a:buChar char="o"/>
            </a:pPr>
            <a:endParaRPr/>
          </a:p>
          <a:p>
            <a:pPr marL="3657600" lvl="8" indent="-88900">
              <a:spcBef>
                <a:spcPts val="0"/>
              </a:spcBef>
              <a:buClr>
                <a:srgbClr val="000000"/>
              </a:buClr>
              <a:buFont typeface="Wingdings"/>
              <a:buChar char="§"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3" r:id="rId4"/>
    <p:sldLayoutId id="2147483655" r:id="rId5"/>
    <p:sldLayoutId id="2147483656" r:id="rId6"/>
    <p:sldLayoutId id="2147483657" r:id="rId7"/>
    <p:sldLayoutId id="2147483658" r:id="rId8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library.cuni.cz/e-application/" TargetMode="External"/><Relationship Id="rId3" Type="http://schemas.openxmlformats.org/officeDocument/2006/relationships/hyperlink" Target="https://cuni.primo.exlibrisgroup.com/discovery/search?vid=420CKIS_INST:UKAZ&amp;lang=en" TargetMode="External"/><Relationship Id="rId7" Type="http://schemas.openxmlformats.org/officeDocument/2006/relationships/hyperlink" Target="https://library.fhs.cuni.cz/KFHSEN-1.html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cuni.primo.exlibrisgroup.com/permalink/420CKIS_INST/gf08nd/alma9925591384406986" TargetMode="External"/><Relationship Id="rId5" Type="http://schemas.openxmlformats.org/officeDocument/2006/relationships/hyperlink" Target="https://cuni.primo.exlibrisgroup.com/permalink/420CKIS_INST/gf08nd/alma9925591383506986" TargetMode="External"/><Relationship Id="rId4" Type="http://schemas.openxmlformats.org/officeDocument/2006/relationships/hyperlink" Target="https://cuni.primo.exlibrisgroup.com/discovery/search?vid=420CKIS_INST:DB&amp;lang=en" TargetMode="Externa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3" Type="http://schemas.openxmlformats.org/officeDocument/2006/relationships/hyperlink" Target="https://www.nkp.cz/en" TargetMode="External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hyperlink" Target="https://lib.cas.cz/en/" TargetMode="External"/><Relationship Id="rId9" Type="http://schemas.openxmlformats.org/officeDocument/2006/relationships/image" Target="../media/image10.png"/><Relationship Id="rId14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cuni.primo.exlibrisgroup.com/permalink/420CKIS_INST/gf08nd/alma9925591401706986" TargetMode="External"/><Relationship Id="rId3" Type="http://schemas.openxmlformats.org/officeDocument/2006/relationships/hyperlink" Target="https://cuni.primo.exlibrisgroup.com/discovery/search?vid=420CKIS_INST:UKAZ&amp;lang=en" TargetMode="External"/><Relationship Id="rId7" Type="http://schemas.openxmlformats.org/officeDocument/2006/relationships/image" Target="../media/image16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cuni.primo.exlibrisgroup.com/permalink/420CKIS_INST/gf08nd/alma9925591385206986" TargetMode="External"/><Relationship Id="rId11" Type="http://schemas.openxmlformats.org/officeDocument/2006/relationships/image" Target="../media/image19.png"/><Relationship Id="rId5" Type="http://schemas.openxmlformats.org/officeDocument/2006/relationships/hyperlink" Target="https://scholar.google.com/" TargetMode="External"/><Relationship Id="rId10" Type="http://schemas.openxmlformats.org/officeDocument/2006/relationships/image" Target="../media/image18.png"/><Relationship Id="rId4" Type="http://schemas.openxmlformats.org/officeDocument/2006/relationships/hyperlink" Target="https://cuni.primo.exlibrisgroup.com/discovery/search?vid=420CKIS_INST:DB&amp;lang=en" TargetMode="External"/><Relationship Id="rId9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knihovna@fhs.cuni.cz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openscience.cuni.cz/OSCIEN-10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miriam.vojtiskova@fhs.cuni.cz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551384" y="1988840"/>
            <a:ext cx="842493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7200" b="1" dirty="0" err="1">
                <a:solidFill>
                  <a:srgbClr val="990000"/>
                </a:solidFill>
                <a:latin typeface="Verdana" panose="020B0604030504040204" pitchFamily="34" charset="0"/>
              </a:rPr>
              <a:t>Library</a:t>
            </a:r>
            <a:endParaRPr lang="cs-CZ" sz="7200" b="1" dirty="0">
              <a:solidFill>
                <a:srgbClr val="990000"/>
              </a:solidFill>
              <a:latin typeface="Verdana" panose="020B0604030504040204" pitchFamily="34" charset="0"/>
            </a:endParaRPr>
          </a:p>
          <a:p>
            <a:r>
              <a:rPr lang="cs-CZ" sz="4800" b="1" dirty="0" err="1">
                <a:solidFill>
                  <a:srgbClr val="990000"/>
                </a:solidFill>
                <a:latin typeface="Verdana" panose="020B0604030504040204" pitchFamily="34" charset="0"/>
              </a:rPr>
              <a:t>Faculty</a:t>
            </a:r>
            <a:r>
              <a:rPr lang="cs-CZ" sz="4800" b="1" dirty="0">
                <a:solidFill>
                  <a:srgbClr val="990000"/>
                </a:solidFill>
                <a:latin typeface="Verdana" panose="020B0604030504040204" pitchFamily="34" charset="0"/>
              </a:rPr>
              <a:t> </a:t>
            </a:r>
            <a:r>
              <a:rPr lang="cs-CZ" sz="4800" b="1" dirty="0" err="1">
                <a:solidFill>
                  <a:srgbClr val="990000"/>
                </a:solidFill>
                <a:latin typeface="Verdana" panose="020B0604030504040204" pitchFamily="34" charset="0"/>
              </a:rPr>
              <a:t>of</a:t>
            </a:r>
            <a:r>
              <a:rPr lang="cs-CZ" sz="4800" b="1" dirty="0">
                <a:solidFill>
                  <a:srgbClr val="990000"/>
                </a:solidFill>
                <a:latin typeface="Verdana" panose="020B0604030504040204" pitchFamily="34" charset="0"/>
              </a:rPr>
              <a:t> </a:t>
            </a:r>
            <a:r>
              <a:rPr lang="cs-CZ" sz="4800" b="1" dirty="0" err="1">
                <a:solidFill>
                  <a:srgbClr val="990000"/>
                </a:solidFill>
                <a:latin typeface="Verdana" panose="020B0604030504040204" pitchFamily="34" charset="0"/>
              </a:rPr>
              <a:t>Humanities</a:t>
            </a:r>
            <a:endParaRPr lang="cs-CZ" sz="4800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609" y="4725144"/>
            <a:ext cx="1944216" cy="1944216"/>
          </a:xfrm>
          <a:prstGeom prst="rect">
            <a:avLst/>
          </a:prstGeom>
        </p:spPr>
      </p:pic>
      <p:pic>
        <p:nvPicPr>
          <p:cNvPr id="2" name="Obrázek 1" descr="URL Shortener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62645" y="5034390"/>
            <a:ext cx="504056" cy="504056"/>
          </a:xfrm>
          <a:prstGeom prst="rect">
            <a:avLst/>
          </a:prstGeom>
        </p:spPr>
      </p:pic>
      <p:pic>
        <p:nvPicPr>
          <p:cNvPr id="1026" name="Picture 2" descr="Facebook Clipart Transparent Background, Facebook Icon Transparent Facebook  Logo, Facebook Icons, Logo Icons, Transparent Icons PNG Image For Free  Download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9825" y="5773270"/>
            <a:ext cx="436876" cy="4368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g, instagram, logo, social media icon - Free download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9656" y="5778098"/>
            <a:ext cx="432048" cy="4320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hape 85"/>
          <p:cNvSpPr txBox="1">
            <a:spLocks/>
          </p:cNvSpPr>
          <p:nvPr/>
        </p:nvSpPr>
        <p:spPr>
          <a:xfrm>
            <a:off x="2567608" y="5050424"/>
            <a:ext cx="3753210" cy="5164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4572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9144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3716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18288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2860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7432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2004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6576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spcBef>
                <a:spcPts val="0"/>
              </a:spcBef>
              <a:buClr>
                <a:srgbClr val="833C0B"/>
              </a:buClr>
              <a:buSzPct val="25000"/>
            </a:pP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Impact"/>
              </a:rPr>
              <a:t>library.fhs.cuni.cz</a:t>
            </a: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Impact"/>
              <a:cs typeface="Calibri" panose="020F0502020204030204" pitchFamily="34" charset="0"/>
              <a:sym typeface="Impact"/>
            </a:endParaRPr>
          </a:p>
        </p:txBody>
      </p:sp>
      <p:sp>
        <p:nvSpPr>
          <p:cNvPr id="9" name="Shape 85"/>
          <p:cNvSpPr txBox="1">
            <a:spLocks/>
          </p:cNvSpPr>
          <p:nvPr/>
        </p:nvSpPr>
        <p:spPr>
          <a:xfrm>
            <a:off x="3279318" y="5773270"/>
            <a:ext cx="3033130" cy="51646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>
            <a:defPPr marR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0" marR="0" indent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1pPr>
            <a:lvl2pPr marL="4572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2pPr>
            <a:lvl3pPr marL="9144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3pPr>
            <a:lvl4pPr marL="13716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4pPr>
            <a:lvl5pPr marL="18288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5pPr>
            <a:lvl6pPr marL="22860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6pPr>
            <a:lvl7pPr marL="27432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7pPr>
            <a:lvl8pPr marL="32004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8pPr>
            <a:lvl9pPr marL="3657600" marR="0" indent="0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sz="14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  <a:rtl val="0"/>
              </a:defRPr>
            </a:lvl9pPr>
          </a:lstStyle>
          <a:p>
            <a:pPr>
              <a:spcBef>
                <a:spcPts val="0"/>
              </a:spcBef>
              <a:buClr>
                <a:srgbClr val="833C0B"/>
              </a:buClr>
              <a:buSzPct val="25000"/>
            </a:pPr>
            <a:r>
              <a:rPr lang="cs-CZ" sz="280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Impact"/>
              </a:rPr>
              <a:t>library.fhs.cuni.cz</a:t>
            </a:r>
            <a:endParaRPr lang="cs-CZ" sz="2800" dirty="0">
              <a:solidFill>
                <a:schemeClr val="tx1"/>
              </a:solidFill>
              <a:latin typeface="Calibri" panose="020F0502020204030204" pitchFamily="34" charset="0"/>
              <a:ea typeface="Impact"/>
              <a:cs typeface="Calibri" panose="020F0502020204030204" pitchFamily="34" charset="0"/>
              <a:sym typeface="Impact"/>
            </a:endParaRP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0" y="181353"/>
            <a:ext cx="11064552" cy="94266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833C0B"/>
              </a:buClr>
              <a:buSzPct val="25000"/>
            </a:pPr>
            <a:r>
              <a:rPr lang="cs-CZ" sz="4000" b="1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CHARLES UNIVERSITY LIBRARIES</a:t>
            </a:r>
            <a:endParaRPr lang="cs-CZ" sz="4000" b="0" i="0" u="none" strike="noStrike" cap="none" baseline="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Impact"/>
            </a:endParaRPr>
          </a:p>
        </p:txBody>
      </p:sp>
      <p:sp>
        <p:nvSpPr>
          <p:cNvPr id="7" name="Shape 177"/>
          <p:cNvSpPr txBox="1"/>
          <p:nvPr/>
        </p:nvSpPr>
        <p:spPr>
          <a:xfrm>
            <a:off x="623392" y="1124022"/>
            <a:ext cx="11305256" cy="410517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 Library consists of the Central Library and a 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variety of separate </a:t>
            </a:r>
            <a:r>
              <a:rPr lang="en-US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librar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ies</a:t>
            </a: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located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faculties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 departments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Unified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registration (you need a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physical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CU card);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integrated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library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system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UKAŽ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discovery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service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– printed and electronic resources; facet menu;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search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tips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Access to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electronic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information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resources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eResources</a:t>
            </a:r>
            <a:r>
              <a:rPr lang="cs-CZ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Portal</a:t>
            </a:r>
            <a:r>
              <a:rPr lang="cs-CZ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 (EIZ)</a:t>
            </a:r>
            <a:r>
              <a:rPr lang="cs-CZ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lvl="3">
              <a:spcAft>
                <a:spcPts val="1200"/>
              </a:spcAft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r>
              <a:rPr lang="cs-CZ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remote</a:t>
            </a:r>
            <a:r>
              <a:rPr lang="cs-CZ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access x IP addresses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Tools for writing in English: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Grammarly</a:t>
            </a:r>
            <a:r>
              <a:rPr lang="cs-CZ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5"/>
              </a:rPr>
              <a:t> Premium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and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6"/>
              </a:rPr>
              <a:t>Writefull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Library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website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  <a:hlinkClick r:id="rId7"/>
              </a:rPr>
              <a:t>https://library.fhs.cuni.cz/KFHSEN-1.html</a:t>
            </a: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>
              <a:buClr>
                <a:srgbClr val="833C0B"/>
              </a:buClr>
              <a:buSzPct val="100000"/>
            </a:pP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114"/>
          <p:cNvSpPr/>
          <p:nvPr/>
        </p:nvSpPr>
        <p:spPr>
          <a:xfrm>
            <a:off x="7799464" y="4596059"/>
            <a:ext cx="3185949" cy="1093313"/>
          </a:xfrm>
          <a:prstGeom prst="wedgeRectCallout">
            <a:avLst>
              <a:gd name="adj1" fmla="val -125181"/>
              <a:gd name="adj2" fmla="val 51611"/>
            </a:avLst>
          </a:prstGeom>
          <a:solidFill>
            <a:schemeClr val="lt1"/>
          </a:solidFill>
          <a:ln w="38100" cap="flat">
            <a:solidFill>
              <a:srgbClr val="833C0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Log in as you </a:t>
            </a:r>
            <a:r>
              <a:rPr lang="cs-CZ" sz="2400" b="1" i="0" u="none" strike="noStrike" cap="none" baseline="0" dirty="0" err="1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cs-CZ" sz="2400" b="1" i="0" u="none" strike="noStrike" cap="none" baseline="0" dirty="0" err="1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for</a:t>
            </a: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 CU SIS</a:t>
            </a:r>
          </a:p>
        </p:txBody>
      </p:sp>
      <p:pic>
        <p:nvPicPr>
          <p:cNvPr id="3" name="Obrázek 2">
            <a:hlinkClick r:id="rId8"/>
            <a:extLst>
              <a:ext uri="{FF2B5EF4-FFF2-40B4-BE49-F238E27FC236}">
                <a16:creationId xmlns:a16="http://schemas.microsoft.com/office/drawing/2014/main" id="{DCF6B333-04FE-25EB-A390-94548A5885A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9416" y="5314819"/>
            <a:ext cx="4496427" cy="838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42001"/>
      </p:ext>
    </p:extLst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>
          <a:extLst>
            <a:ext uri="{FF2B5EF4-FFF2-40B4-BE49-F238E27FC236}">
              <a16:creationId xmlns:a16="http://schemas.microsoft.com/office/drawing/2014/main" id="{5ADBFC46-7CF1-1A96-9B7D-5156C6FBE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>
            <a:extLst>
              <a:ext uri="{FF2B5EF4-FFF2-40B4-BE49-F238E27FC236}">
                <a16:creationId xmlns:a16="http://schemas.microsoft.com/office/drawing/2014/main" id="{4EAAEABD-B85F-BEBC-39EF-3EFA2152812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9336" y="181353"/>
            <a:ext cx="11449272" cy="94266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833C0B"/>
              </a:buClr>
              <a:buSzPct val="25000"/>
            </a:pPr>
            <a:r>
              <a:rPr lang="cs-CZ" sz="4400" b="1" i="0" u="none" strike="noStrike" cap="none" baseline="0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  <a:sym typeface="Impact"/>
              </a:rPr>
              <a:t>SEARCHING AND ACQUIRING DOCUMENTS</a:t>
            </a:r>
            <a:endParaRPr lang="cs-CZ" sz="4400" b="0" i="0" u="none" strike="noStrike" cap="none" baseline="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Impact"/>
            </a:endParaRPr>
          </a:p>
        </p:txBody>
      </p:sp>
      <p:sp>
        <p:nvSpPr>
          <p:cNvPr id="7" name="Shape 177">
            <a:extLst>
              <a:ext uri="{FF2B5EF4-FFF2-40B4-BE49-F238E27FC236}">
                <a16:creationId xmlns:a16="http://schemas.microsoft.com/office/drawing/2014/main" id="{51384E37-66B6-58E8-1FD9-3920001D84A8}"/>
              </a:ext>
            </a:extLst>
          </p:cNvPr>
          <p:cNvSpPr txBox="1"/>
          <p:nvPr/>
        </p:nvSpPr>
        <p:spPr>
          <a:xfrm>
            <a:off x="623392" y="1124021"/>
            <a:ext cx="11305256" cy="2364056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Catalogues, databases, search engines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Charles University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collections</a:t>
            </a: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Large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public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libraries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like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National</a:t>
            </a:r>
            <a:r>
              <a:rPr lang="cs-CZ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Library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Library</a:t>
            </a:r>
            <a:r>
              <a:rPr lang="cs-CZ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 Czech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Academy</a:t>
            </a:r>
            <a:r>
              <a:rPr lang="cs-CZ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of</a:t>
            </a:r>
            <a:r>
              <a:rPr lang="cs-CZ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Sciences</a:t>
            </a:r>
            <a:r>
              <a:rPr lang="cs-CZ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etc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.) 	</a:t>
            </a:r>
            <a:r>
              <a:rPr lang="cs-CZ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registration</a:t>
            </a:r>
            <a:r>
              <a:rPr lang="cs-CZ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→ </a:t>
            </a:r>
            <a:r>
              <a:rPr lang="cs-CZ" sz="20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remote</a:t>
            </a:r>
            <a:r>
              <a:rPr lang="cs-CZ" sz="20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access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Interlibrary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loan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service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get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touch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with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FHS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Library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ctr"/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>
              <a:buClr>
                <a:srgbClr val="833C0B"/>
              </a:buClr>
              <a:buSzPct val="100000"/>
            </a:pP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8156E1A-4CBE-25B1-885F-0E8EBD58F1E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67523" y="5328240"/>
            <a:ext cx="2524477" cy="638264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1D41A3E5-7904-467A-5AEC-1D505CA0238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84407" y="2993605"/>
            <a:ext cx="2410326" cy="1800923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27D87337-F193-8AB0-9F5B-85FC079F5C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6339" y="3496187"/>
            <a:ext cx="2405619" cy="705840"/>
          </a:xfrm>
          <a:prstGeom prst="rect">
            <a:avLst/>
          </a:prstGeom>
        </p:spPr>
      </p:pic>
      <p:pic>
        <p:nvPicPr>
          <p:cNvPr id="13" name="Obrázek 12">
            <a:extLst>
              <a:ext uri="{FF2B5EF4-FFF2-40B4-BE49-F238E27FC236}">
                <a16:creationId xmlns:a16="http://schemas.microsoft.com/office/drawing/2014/main" id="{0B995BDB-6321-D4FA-915A-C6749AA8819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8545" y="4806665"/>
            <a:ext cx="2019582" cy="790685"/>
          </a:xfrm>
          <a:prstGeom prst="rect">
            <a:avLst/>
          </a:prstGeom>
        </p:spPr>
      </p:pic>
      <p:pic>
        <p:nvPicPr>
          <p:cNvPr id="15" name="Obrázek 14">
            <a:extLst>
              <a:ext uri="{FF2B5EF4-FFF2-40B4-BE49-F238E27FC236}">
                <a16:creationId xmlns:a16="http://schemas.microsoft.com/office/drawing/2014/main" id="{39075F29-4329-8BA5-F70E-ECBE951B9EC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26055" y="4670349"/>
            <a:ext cx="1127037" cy="563519"/>
          </a:xfrm>
          <a:prstGeom prst="rect">
            <a:avLst/>
          </a:prstGeom>
        </p:spPr>
      </p:pic>
      <p:pic>
        <p:nvPicPr>
          <p:cNvPr id="17" name="Obrázek 16">
            <a:extLst>
              <a:ext uri="{FF2B5EF4-FFF2-40B4-BE49-F238E27FC236}">
                <a16:creationId xmlns:a16="http://schemas.microsoft.com/office/drawing/2014/main" id="{9446FC68-1EC3-5734-18E2-8386DD89BB4A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569252" y="5042450"/>
            <a:ext cx="704948" cy="924054"/>
          </a:xfrm>
          <a:prstGeom prst="rect">
            <a:avLst/>
          </a:prstGeom>
        </p:spPr>
      </p:pic>
      <p:pic>
        <p:nvPicPr>
          <p:cNvPr id="19" name="Obrázek 18">
            <a:extLst>
              <a:ext uri="{FF2B5EF4-FFF2-40B4-BE49-F238E27FC236}">
                <a16:creationId xmlns:a16="http://schemas.microsoft.com/office/drawing/2014/main" id="{31E21E2A-D258-4A9A-3D44-FA9EC049CBA7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720915" y="4039005"/>
            <a:ext cx="2047365" cy="643759"/>
          </a:xfrm>
          <a:prstGeom prst="rect">
            <a:avLst/>
          </a:prstGeom>
        </p:spPr>
      </p:pic>
      <p:pic>
        <p:nvPicPr>
          <p:cNvPr id="21" name="Obrázek 20">
            <a:extLst>
              <a:ext uri="{FF2B5EF4-FFF2-40B4-BE49-F238E27FC236}">
                <a16:creationId xmlns:a16="http://schemas.microsoft.com/office/drawing/2014/main" id="{6BEF60B5-A18E-7E1C-4A1E-D04A84B20949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6960096" y="4539813"/>
            <a:ext cx="1923261" cy="364074"/>
          </a:xfrm>
          <a:prstGeom prst="rect">
            <a:avLst/>
          </a:prstGeom>
        </p:spPr>
      </p:pic>
      <p:pic>
        <p:nvPicPr>
          <p:cNvPr id="23" name="Obrázek 22">
            <a:extLst>
              <a:ext uri="{FF2B5EF4-FFF2-40B4-BE49-F238E27FC236}">
                <a16:creationId xmlns:a16="http://schemas.microsoft.com/office/drawing/2014/main" id="{4F344C6D-1A0F-01CA-CE8D-8CA3160D60D7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863477" y="5709257"/>
            <a:ext cx="1829055" cy="600159"/>
          </a:xfrm>
          <a:prstGeom prst="rect">
            <a:avLst/>
          </a:prstGeom>
        </p:spPr>
      </p:pic>
      <p:pic>
        <p:nvPicPr>
          <p:cNvPr id="25" name="Obrázek 24">
            <a:extLst>
              <a:ext uri="{FF2B5EF4-FFF2-40B4-BE49-F238E27FC236}">
                <a16:creationId xmlns:a16="http://schemas.microsoft.com/office/drawing/2014/main" id="{9265E3C8-5FEB-84CD-BBDE-37046794CDC4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4498384" y="6216400"/>
            <a:ext cx="3555272" cy="450986"/>
          </a:xfrm>
          <a:prstGeom prst="rect">
            <a:avLst/>
          </a:prstGeom>
        </p:spPr>
      </p:pic>
      <p:cxnSp>
        <p:nvCxnSpPr>
          <p:cNvPr id="29" name="Přímá spojnice se šipkou 28">
            <a:extLst>
              <a:ext uri="{FF2B5EF4-FFF2-40B4-BE49-F238E27FC236}">
                <a16:creationId xmlns:a16="http://schemas.microsoft.com/office/drawing/2014/main" id="{CC8A5FE9-34AB-B144-0A9E-286B655F9CF3}"/>
              </a:ext>
            </a:extLst>
          </p:cNvPr>
          <p:cNvCxnSpPr>
            <a:stCxn id="13" idx="0"/>
          </p:cNvCxnSpPr>
          <p:nvPr/>
        </p:nvCxnSpPr>
        <p:spPr>
          <a:xfrm flipV="1">
            <a:off x="5768336" y="4446283"/>
            <a:ext cx="0" cy="360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Přímá spojnice se šipkou 30">
            <a:extLst>
              <a:ext uri="{FF2B5EF4-FFF2-40B4-BE49-F238E27FC236}">
                <a16:creationId xmlns:a16="http://schemas.microsoft.com/office/drawing/2014/main" id="{A6F2744A-F6EC-DE97-ABE9-A86BD22DFF20}"/>
              </a:ext>
            </a:extLst>
          </p:cNvPr>
          <p:cNvCxnSpPr>
            <a:stCxn id="13" idx="3"/>
          </p:cNvCxnSpPr>
          <p:nvPr/>
        </p:nvCxnSpPr>
        <p:spPr>
          <a:xfrm flipV="1">
            <a:off x="6778127" y="4805127"/>
            <a:ext cx="423667" cy="3968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Přímá spojnice se šipkou 32">
            <a:extLst>
              <a:ext uri="{FF2B5EF4-FFF2-40B4-BE49-F238E27FC236}">
                <a16:creationId xmlns:a16="http://schemas.microsoft.com/office/drawing/2014/main" id="{D91C4DD4-6797-702A-A77D-39626E5E72DC}"/>
              </a:ext>
            </a:extLst>
          </p:cNvPr>
          <p:cNvCxnSpPr>
            <a:endCxn id="17" idx="1"/>
          </p:cNvCxnSpPr>
          <p:nvPr/>
        </p:nvCxnSpPr>
        <p:spPr>
          <a:xfrm flipV="1">
            <a:off x="6768280" y="5504477"/>
            <a:ext cx="800972" cy="847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Přímá spojnice se šipkou 34">
            <a:extLst>
              <a:ext uri="{FF2B5EF4-FFF2-40B4-BE49-F238E27FC236}">
                <a16:creationId xmlns:a16="http://schemas.microsoft.com/office/drawing/2014/main" id="{BF062D82-BC89-ED67-7D6F-FDFBF7F12599}"/>
              </a:ext>
            </a:extLst>
          </p:cNvPr>
          <p:cNvCxnSpPr>
            <a:cxnSpLocks/>
            <a:stCxn id="13" idx="1"/>
          </p:cNvCxnSpPr>
          <p:nvPr/>
        </p:nvCxnSpPr>
        <p:spPr>
          <a:xfrm flipH="1" flipV="1">
            <a:off x="4262076" y="4833900"/>
            <a:ext cx="496469" cy="368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Přímá spojnice se šipkou 39">
            <a:extLst>
              <a:ext uri="{FF2B5EF4-FFF2-40B4-BE49-F238E27FC236}">
                <a16:creationId xmlns:a16="http://schemas.microsoft.com/office/drawing/2014/main" id="{B83F1798-A805-8B36-4E76-69FBE2FC3AF1}"/>
              </a:ext>
            </a:extLst>
          </p:cNvPr>
          <p:cNvCxnSpPr>
            <a:stCxn id="13" idx="2"/>
            <a:endCxn id="23" idx="3"/>
          </p:cNvCxnSpPr>
          <p:nvPr/>
        </p:nvCxnSpPr>
        <p:spPr>
          <a:xfrm flipH="1">
            <a:off x="4692532" y="5597350"/>
            <a:ext cx="1075804" cy="411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Přímá spojnice se šipkou 41">
            <a:extLst>
              <a:ext uri="{FF2B5EF4-FFF2-40B4-BE49-F238E27FC236}">
                <a16:creationId xmlns:a16="http://schemas.microsoft.com/office/drawing/2014/main" id="{A214A4D0-7DE6-622C-59C0-AC59A698B1BC}"/>
              </a:ext>
            </a:extLst>
          </p:cNvPr>
          <p:cNvCxnSpPr/>
          <p:nvPr/>
        </p:nvCxnSpPr>
        <p:spPr>
          <a:xfrm>
            <a:off x="5961354" y="5696110"/>
            <a:ext cx="806926" cy="39718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7996254"/>
      </p:ext>
    </p:extLst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3215680" y="127482"/>
            <a:ext cx="3960440" cy="99962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833C0B"/>
              </a:buClr>
              <a:buSzPct val="25000"/>
            </a:pPr>
            <a:r>
              <a:rPr lang="cs-CZ" sz="4400" b="1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ER DATABASES</a:t>
            </a:r>
            <a:endParaRPr lang="cs-CZ" sz="4400" b="0" i="0" u="none" strike="noStrike" cap="none" baseline="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Impact"/>
            </a:endParaRPr>
          </a:p>
        </p:txBody>
      </p:sp>
      <p:sp>
        <p:nvSpPr>
          <p:cNvPr id="7" name="Shape 177"/>
          <p:cNvSpPr txBox="1"/>
          <p:nvPr/>
        </p:nvSpPr>
        <p:spPr>
          <a:xfrm>
            <a:off x="839416" y="1219033"/>
            <a:ext cx="10297144" cy="284608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UKAŽ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– most databases available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at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CU are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integrated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searching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; 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unique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databases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can be found on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eResources</a:t>
            </a:r>
            <a:r>
              <a:rPr lang="cs-CZ" sz="2400" u="sng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 </a:t>
            </a:r>
            <a:r>
              <a:rPr lang="cs-CZ" sz="2400" u="sng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4"/>
              </a:rPr>
              <a:t>Portal</a:t>
            </a:r>
            <a:endParaRPr lang="cs-CZ" sz="2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To access e-resources outside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CU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campuses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(e.g. from home), use remote access → log in with your SIS/CAS credentials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You can also use </a:t>
            </a:r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Google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 </a:t>
            </a:r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Scholar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  <a:hlinkClick r:id="rId5"/>
              </a:rPr>
              <a:t> 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to search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for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e-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resources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edit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your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settings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add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Charles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Universiyt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to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Library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cs typeface="Calibri" panose="020F0502020204030204" pitchFamily="34" charset="0"/>
              </a:rPr>
              <a:t>links</a:t>
            </a: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>
              <a:buClr>
                <a:srgbClr val="833C0B"/>
              </a:buClr>
              <a:buSzPct val="100000"/>
            </a:pP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" name="Shape 114"/>
          <p:cNvSpPr/>
          <p:nvPr/>
        </p:nvSpPr>
        <p:spPr>
          <a:xfrm>
            <a:off x="5306570" y="5545050"/>
            <a:ext cx="2448272" cy="1080120"/>
          </a:xfrm>
          <a:prstGeom prst="wedgeRectCallout">
            <a:avLst>
              <a:gd name="adj1" fmla="val -67102"/>
              <a:gd name="adj2" fmla="val -1565"/>
            </a:avLst>
          </a:prstGeom>
          <a:solidFill>
            <a:schemeClr val="lt1"/>
          </a:solidFill>
          <a:ln w="38100" cap="flat">
            <a:solidFill>
              <a:srgbClr val="833C0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Media monitoring in </a:t>
            </a:r>
            <a:r>
              <a:rPr lang="cs-CZ" sz="2400" b="1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C</a:t>
            </a: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zech </a:t>
            </a:r>
            <a:r>
              <a:rPr lang="cs-CZ" sz="2400" b="1" i="0" u="none" strike="noStrike" cap="none" baseline="0" dirty="0" err="1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language</a:t>
            </a: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" name="Obrázek 3">
            <a:hlinkClick r:id="rId6"/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5560" y="4029847"/>
            <a:ext cx="2826025" cy="296733"/>
          </a:xfrm>
          <a:prstGeom prst="rect">
            <a:avLst/>
          </a:prstGeom>
        </p:spPr>
      </p:pic>
      <p:pic>
        <p:nvPicPr>
          <p:cNvPr id="8" name="Obrázek 7">
            <a:hlinkClick r:id="rId8"/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3166" y="4373240"/>
            <a:ext cx="2976922" cy="1488461"/>
          </a:xfrm>
          <a:prstGeom prst="rect">
            <a:avLst/>
          </a:prstGeom>
        </p:spPr>
      </p:pic>
      <p:sp>
        <p:nvSpPr>
          <p:cNvPr id="11" name="Shape 114"/>
          <p:cNvSpPr/>
          <p:nvPr/>
        </p:nvSpPr>
        <p:spPr>
          <a:xfrm>
            <a:off x="4315648" y="4254486"/>
            <a:ext cx="4752528" cy="963525"/>
          </a:xfrm>
          <a:prstGeom prst="wedgeRectCallout">
            <a:avLst>
              <a:gd name="adj1" fmla="val -66255"/>
              <a:gd name="adj2" fmla="val -18860"/>
            </a:avLst>
          </a:prstGeom>
          <a:solidFill>
            <a:schemeClr val="lt1"/>
          </a:solidFill>
          <a:ln w="38100" cap="flat">
            <a:solidFill>
              <a:srgbClr val="833C0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Citation </a:t>
            </a:r>
            <a:r>
              <a:rPr lang="cs-CZ" sz="2400" b="1" i="0" u="none" strike="noStrike" cap="none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databases – monitoring the citation of scientific publications </a:t>
            </a: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Plus 8"/>
          <p:cNvSpPr/>
          <p:nvPr/>
        </p:nvSpPr>
        <p:spPr>
          <a:xfrm>
            <a:off x="2098573" y="4475714"/>
            <a:ext cx="432048" cy="469150"/>
          </a:xfrm>
          <a:prstGeom prst="mathPlus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5" name="Obrázek 14">
            <a:extLst>
              <a:ext uri="{FF2B5EF4-FFF2-40B4-BE49-F238E27FC236}">
                <a16:creationId xmlns:a16="http://schemas.microsoft.com/office/drawing/2014/main" id="{D1D89413-ED10-8F5B-8852-E7462BFAF266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560598" y="5799320"/>
            <a:ext cx="2086266" cy="571580"/>
          </a:xfrm>
          <a:prstGeom prst="rect">
            <a:avLst/>
          </a:prstGeom>
        </p:spPr>
      </p:pic>
      <p:pic>
        <p:nvPicPr>
          <p:cNvPr id="22" name="Obrázek 21">
            <a:extLst>
              <a:ext uri="{FF2B5EF4-FFF2-40B4-BE49-F238E27FC236}">
                <a16:creationId xmlns:a16="http://schemas.microsoft.com/office/drawing/2014/main" id="{20398E3A-04D7-A088-8308-0EA0EECE920F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694214" y="5963844"/>
            <a:ext cx="3497786" cy="324392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383947A3-1BFD-6A8E-37D3-B90F637E73C6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9491186" y="3744209"/>
            <a:ext cx="2210108" cy="2219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1739219"/>
      </p:ext>
    </p:extLst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43483" y="260648"/>
            <a:ext cx="10261029" cy="938695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833C0B"/>
              </a:buClr>
              <a:buSzPct val="25000"/>
            </a:pPr>
            <a:r>
              <a:rPr lang="cs-CZ" sz="4400" b="1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CITING</a:t>
            </a:r>
            <a:endParaRPr lang="cs-CZ" sz="4400" b="0" i="0" u="none" strike="noStrike" cap="none" baseline="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Impact"/>
            </a:endParaRPr>
          </a:p>
        </p:txBody>
      </p:sp>
      <p:sp>
        <p:nvSpPr>
          <p:cNvPr id="7" name="Shape 177"/>
          <p:cNvSpPr txBox="1"/>
          <p:nvPr/>
        </p:nvSpPr>
        <p:spPr>
          <a:xfrm>
            <a:off x="477763" y="978170"/>
            <a:ext cx="11335177" cy="519517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Citation style –  use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recommended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one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maintain consistency (do not copy different citations without </a:t>
            </a:r>
            <a:r>
              <a:rPr lang="cs-CZ" sz="24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modification</a:t>
            </a: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citation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manager –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tool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that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helps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manage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store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organize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bibliographic</a:t>
            </a:r>
            <a:r>
              <a:rPr lang="cs-CZ" sz="2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 and </a:t>
            </a:r>
            <a:r>
              <a:rPr lang="cs-CZ" sz="24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sources</a:t>
            </a:r>
            <a:endParaRPr lang="cs-CZ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5">
              <a:spcAft>
                <a:spcPts val="1200"/>
              </a:spcAft>
            </a:pPr>
            <a:r>
              <a:rPr lang="cs-CZ" sz="2400" dirty="0"/>
              <a:t>	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cs-CZ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>
              <a:buClr>
                <a:srgbClr val="833C0B"/>
              </a:buClr>
              <a:buSzPct val="100000"/>
            </a:pP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50" name="Picture 2" descr="https://www.zotero.org/support/lib/exe/fetch.php?tok=0f4f7c&amp;media=https%3A%2F%2Fwww.zotero.org%2Fstatic%2Fimages%2Fpromote%2Fzotero-logo-192x4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792" y="4752142"/>
            <a:ext cx="1828800" cy="438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Shape 114"/>
          <p:cNvSpPr/>
          <p:nvPr/>
        </p:nvSpPr>
        <p:spPr>
          <a:xfrm>
            <a:off x="5159896" y="4336878"/>
            <a:ext cx="4218551" cy="1706829"/>
          </a:xfrm>
          <a:prstGeom prst="wedgeRectCallout">
            <a:avLst>
              <a:gd name="adj1" fmla="val -88543"/>
              <a:gd name="adj2" fmla="val -11757"/>
            </a:avLst>
          </a:prstGeom>
          <a:solidFill>
            <a:schemeClr val="lt1"/>
          </a:solidFill>
          <a:ln w="38100" cap="flat">
            <a:solidFill>
              <a:srgbClr val="833C0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Need advice? Send an e-mail to </a:t>
            </a: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knihovna@fhs.cuni.cz </a:t>
            </a: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or arrange a consultation.</a:t>
            </a:r>
          </a:p>
        </p:txBody>
      </p:sp>
      <p:sp>
        <p:nvSpPr>
          <p:cNvPr id="9" name="Rectangle 4">
            <a:extLst>
              <a:ext uri="{FF2B5EF4-FFF2-40B4-BE49-F238E27FC236}">
                <a16:creationId xmlns:a16="http://schemas.microsoft.com/office/drawing/2014/main" id="{07A0D21B-169A-D7CC-0271-169A1D4BE5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392" y="2839289"/>
            <a:ext cx="11676086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automatically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generate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citations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bibliographies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various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citation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styles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e.g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., APA, MLA, ISO, Chicago)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insert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citations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directly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into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text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while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writing</a:t>
            </a:r>
            <a:endParaRPr kumimoji="0" lang="cs-CZ" altLang="cs-C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sort and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search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stored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sources</a:t>
            </a:r>
            <a:endParaRPr kumimoji="0" lang="cs-CZ" altLang="cs-C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share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synchronize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database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sources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across</a:t>
            </a:r>
            <a:r>
              <a:rPr kumimoji="0" lang="cs-CZ" altLang="cs-CZ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cs-CZ" altLang="cs-CZ" sz="20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devices</a:t>
            </a:r>
            <a:endParaRPr kumimoji="0" lang="cs-CZ" altLang="cs-C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424369"/>
      </p:ext>
    </p:extLst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title"/>
          </p:nvPr>
        </p:nvSpPr>
        <p:spPr>
          <a:xfrm>
            <a:off x="443483" y="256674"/>
            <a:ext cx="5148461" cy="94266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lvl="0" algn="ctr">
              <a:buClr>
                <a:srgbClr val="833C0B"/>
              </a:buClr>
              <a:buSzPct val="25000"/>
            </a:pPr>
            <a:r>
              <a:rPr lang="cs-CZ" sz="4400" b="1" dirty="0">
                <a:solidFill>
                  <a:schemeClr val="tx1"/>
                </a:solidFill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OBD + Open Science</a:t>
            </a:r>
            <a:endParaRPr lang="cs-CZ" sz="4400" b="0" i="0" u="none" strike="noStrike" cap="none" baseline="0" dirty="0">
              <a:solidFill>
                <a:schemeClr val="tx1"/>
              </a:solidFill>
              <a:latin typeface="Calibri" panose="020F0502020204030204" pitchFamily="34" charset="0"/>
              <a:ea typeface="Verdana" panose="020B0604030504040204" pitchFamily="34" charset="0"/>
              <a:cs typeface="Calibri" panose="020F0502020204030204" pitchFamily="34" charset="0"/>
              <a:sym typeface="Impact"/>
            </a:endParaRPr>
          </a:p>
        </p:txBody>
      </p:sp>
      <p:sp>
        <p:nvSpPr>
          <p:cNvPr id="7" name="Shape 177"/>
          <p:cNvSpPr txBox="1"/>
          <p:nvPr/>
        </p:nvSpPr>
        <p:spPr>
          <a:xfrm>
            <a:off x="623392" y="1450075"/>
            <a:ext cx="11335177" cy="395784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OBD – entering your publishing activities; connection to SIS</a:t>
            </a:r>
          </a:p>
          <a:p>
            <a:pPr marL="285750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r>
              <a:rPr lang="cs-CZ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Open Science / Open Access:</a:t>
            </a:r>
          </a:p>
          <a:p>
            <a:pPr marL="612000" lvl="2" indent="-342900" fontAlgn="base">
              <a:buFont typeface="Courier New" panose="02070309020205020404" pitchFamily="49" charset="0"/>
              <a:buChar char="o"/>
            </a:pPr>
            <a:r>
              <a:rPr lang="cs-CZ" sz="2400" u="sng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https://openscience.cuni.cz/OSCIEN-10.html</a:t>
            </a:r>
            <a:endParaRPr lang="cs-CZ" sz="24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12000" lvl="2" indent="-342900" fontAlgn="base">
              <a:buFont typeface="Courier New" panose="02070309020205020404" pitchFamily="49" charset="0"/>
              <a:buChar char="o"/>
            </a:pPr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Open data – Martin Mišúr</a:t>
            </a:r>
          </a:p>
          <a:p>
            <a:pPr marL="612000" lvl="2" indent="-342900" fontAlgn="base">
              <a:buFont typeface="Courier New" panose="02070309020205020404" pitchFamily="49" charset="0"/>
              <a:buChar char="o"/>
            </a:pPr>
            <a:endParaRPr lang="cs-CZ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12000" lvl="2" fontAlgn="base"/>
            <a:r>
              <a:rPr lang="cs-CZ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lvl="1" indent="-285750">
              <a:spcAft>
                <a:spcPts val="1200"/>
              </a:spcAft>
              <a:buFont typeface="Wingdings" panose="05000000000000000000" pitchFamily="2" charset="2"/>
              <a:buChar char="§"/>
            </a:pPr>
            <a:endParaRPr lang="cs-CZ" sz="20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</a:p>
          <a:p>
            <a:pPr lvl="0">
              <a:buClr>
                <a:srgbClr val="833C0B"/>
              </a:buClr>
              <a:buSzPct val="100000"/>
            </a:pP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" name="Shape 114"/>
          <p:cNvSpPr/>
          <p:nvPr/>
        </p:nvSpPr>
        <p:spPr>
          <a:xfrm>
            <a:off x="6672064" y="3501008"/>
            <a:ext cx="4788229" cy="1237329"/>
          </a:xfrm>
          <a:prstGeom prst="wedgeRectCallout">
            <a:avLst>
              <a:gd name="adj1" fmla="val -26868"/>
              <a:gd name="adj2" fmla="val -174606"/>
            </a:avLst>
          </a:prstGeom>
          <a:solidFill>
            <a:schemeClr val="lt1"/>
          </a:solidFill>
          <a:ln w="38100" cap="flat">
            <a:solidFill>
              <a:srgbClr val="833C0B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Need advice? 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i="0" u="none" strike="noStrike" cap="none" baseline="0" dirty="0" err="1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Contact</a:t>
            </a:r>
            <a:r>
              <a:rPr lang="cs-CZ" sz="2400" b="1" i="0" u="none" strike="noStrike" cap="none" baseline="0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</a:rPr>
              <a:t> Miriam Vojtíšková</a:t>
            </a:r>
          </a:p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cs-CZ" sz="2400" b="1" dirty="0">
                <a:solidFill>
                  <a:srgbClr val="833C0B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miriam.vojtiskova@fhs.cuni.cz</a:t>
            </a:r>
            <a:endParaRPr lang="cs-CZ" sz="2400" b="1" i="0" u="none" strike="noStrike" cap="none" baseline="0" dirty="0">
              <a:solidFill>
                <a:srgbClr val="833C0B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8692085"/>
      </p:ext>
    </p:extLst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Shape 204"/>
          <p:cNvSpPr txBox="1"/>
          <p:nvPr/>
        </p:nvSpPr>
        <p:spPr>
          <a:xfrm>
            <a:off x="0" y="1772816"/>
            <a:ext cx="12192000" cy="11079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cs-CZ" sz="6600" dirty="0">
                <a:solidFill>
                  <a:srgbClr val="2E75B5"/>
                </a:solidFill>
                <a:latin typeface="Calibri" panose="020F0502020204030204" pitchFamily="34" charset="0"/>
                <a:ea typeface="Impact"/>
                <a:cs typeface="Calibri" panose="020F0502020204030204" pitchFamily="34" charset="0"/>
                <a:sym typeface="Impact"/>
              </a:rPr>
              <a:t>Need help?</a:t>
            </a:r>
          </a:p>
          <a:p>
            <a:pPr lvl="0" algn="ctr">
              <a:buSzPct val="25000"/>
            </a:pPr>
            <a:r>
              <a:rPr lang="cs-CZ" sz="4400" dirty="0" err="1">
                <a:solidFill>
                  <a:srgbClr val="2E75B5"/>
                </a:solidFill>
                <a:latin typeface="Calibri" panose="020F0502020204030204" pitchFamily="34" charset="0"/>
                <a:ea typeface="Impact"/>
                <a:cs typeface="Calibri" panose="020F0502020204030204" pitchFamily="34" charset="0"/>
                <a:sym typeface="Impact"/>
              </a:rPr>
              <a:t>Send</a:t>
            </a:r>
            <a:r>
              <a:rPr lang="cs-CZ" sz="4400" dirty="0">
                <a:solidFill>
                  <a:srgbClr val="2E75B5"/>
                </a:solidFill>
                <a:latin typeface="Calibri" panose="020F0502020204030204" pitchFamily="34" charset="0"/>
                <a:ea typeface="Impact"/>
                <a:cs typeface="Calibri" panose="020F0502020204030204" pitchFamily="34" charset="0"/>
                <a:sym typeface="Impact"/>
              </a:rPr>
              <a:t> </a:t>
            </a:r>
            <a:r>
              <a:rPr lang="cs-CZ" sz="4400" dirty="0" err="1">
                <a:solidFill>
                  <a:srgbClr val="2E75B5"/>
                </a:solidFill>
                <a:latin typeface="Calibri" panose="020F0502020204030204" pitchFamily="34" charset="0"/>
                <a:ea typeface="Impact"/>
                <a:cs typeface="Calibri" panose="020F0502020204030204" pitchFamily="34" charset="0"/>
                <a:sym typeface="Impact"/>
              </a:rPr>
              <a:t>an</a:t>
            </a:r>
            <a:r>
              <a:rPr lang="cs-CZ" sz="4400" dirty="0">
                <a:solidFill>
                  <a:srgbClr val="2E75B5"/>
                </a:solidFill>
                <a:latin typeface="Calibri" panose="020F0502020204030204" pitchFamily="34" charset="0"/>
                <a:ea typeface="Impact"/>
                <a:cs typeface="Calibri" panose="020F0502020204030204" pitchFamily="34" charset="0"/>
                <a:sym typeface="Impact"/>
              </a:rPr>
              <a:t> email to </a:t>
            </a:r>
            <a:r>
              <a:rPr lang="cs-CZ" sz="4400" b="0" i="0" u="none" strike="noStrike" cap="none" baseline="0" dirty="0">
                <a:solidFill>
                  <a:srgbClr val="2E75B5"/>
                </a:solidFill>
                <a:latin typeface="Calibri" panose="020F0502020204030204" pitchFamily="34" charset="0"/>
                <a:ea typeface="Impact"/>
                <a:cs typeface="Calibri" panose="020F0502020204030204" pitchFamily="34" charset="0"/>
                <a:sym typeface="Impact"/>
              </a:rPr>
              <a:t>knihovna@fhs.cuni.cz</a:t>
            </a:r>
            <a:endParaRPr lang="cs-CZ" sz="4400" b="0" i="0" u="none" strike="noStrike" cap="none" baseline="0" dirty="0">
              <a:solidFill>
                <a:srgbClr val="833C0B"/>
              </a:solidFill>
              <a:latin typeface="Calibri" panose="020F0502020204030204" pitchFamily="34" charset="0"/>
              <a:ea typeface="Impact"/>
              <a:cs typeface="Calibri" panose="020F0502020204030204" pitchFamily="34" charset="0"/>
              <a:sym typeface="Impact"/>
            </a:endParaRPr>
          </a:p>
        </p:txBody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name="Motiv Office">
  <a:themeElements>
    <a:clrScheme name="Kancelář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3241</TotalTime>
  <Words>449</Words>
  <Application>Microsoft Office PowerPoint</Application>
  <PresentationFormat>Širokoúhlá obrazovka</PresentationFormat>
  <Paragraphs>62</Paragraphs>
  <Slides>7</Slides>
  <Notes>7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Impact</vt:lpstr>
      <vt:lpstr>Verdana</vt:lpstr>
      <vt:lpstr>Wingdings</vt:lpstr>
      <vt:lpstr>Motiv Office</vt:lpstr>
      <vt:lpstr>Prezentace aplikace PowerPoint</vt:lpstr>
      <vt:lpstr>CHARLES UNIVERSITY LIBRARIES</vt:lpstr>
      <vt:lpstr>SEARCHING AND ACQUIRING DOCUMENTS</vt:lpstr>
      <vt:lpstr>ER DATABASES</vt:lpstr>
      <vt:lpstr>CITING</vt:lpstr>
      <vt:lpstr>OBD + Open Science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e-knihy v Knihovně Jinonice …a v akademických knihovnách obecně</dc:title>
  <dc:creator>Miriam Vojtiskova</dc:creator>
  <cp:keywords>, docId:3ECC6A4515277E82A057C43AD582496B</cp:keywords>
  <cp:lastModifiedBy>Milada Pajgrtová</cp:lastModifiedBy>
  <cp:revision>176</cp:revision>
  <cp:lastPrinted>2025-09-25T08:52:38Z</cp:lastPrinted>
  <dcterms:modified xsi:type="dcterms:W3CDTF">2025-10-07T08:32:44Z</dcterms:modified>
</cp:coreProperties>
</file>