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37"/>
  </p:notesMasterIdLst>
  <p:sldIdLst>
    <p:sldId id="256" r:id="rId2"/>
    <p:sldId id="317" r:id="rId3"/>
    <p:sldId id="332" r:id="rId4"/>
    <p:sldId id="310" r:id="rId5"/>
    <p:sldId id="305" r:id="rId6"/>
    <p:sldId id="312" r:id="rId7"/>
    <p:sldId id="337" r:id="rId8"/>
    <p:sldId id="307" r:id="rId9"/>
    <p:sldId id="335" r:id="rId10"/>
    <p:sldId id="311" r:id="rId11"/>
    <p:sldId id="291" r:id="rId12"/>
    <p:sldId id="313" r:id="rId13"/>
    <p:sldId id="306" r:id="rId14"/>
    <p:sldId id="336" r:id="rId15"/>
    <p:sldId id="270" r:id="rId16"/>
    <p:sldId id="324" r:id="rId17"/>
    <p:sldId id="268" r:id="rId18"/>
    <p:sldId id="269" r:id="rId19"/>
    <p:sldId id="330" r:id="rId20"/>
    <p:sldId id="271" r:id="rId21"/>
    <p:sldId id="292" r:id="rId22"/>
    <p:sldId id="338" r:id="rId23"/>
    <p:sldId id="282" r:id="rId24"/>
    <p:sldId id="281" r:id="rId25"/>
    <p:sldId id="280" r:id="rId26"/>
    <p:sldId id="285" r:id="rId27"/>
    <p:sldId id="314" r:id="rId28"/>
    <p:sldId id="334" r:id="rId29"/>
    <p:sldId id="287" r:id="rId30"/>
    <p:sldId id="278" r:id="rId31"/>
    <p:sldId id="326" r:id="rId32"/>
    <p:sldId id="333" r:id="rId33"/>
    <p:sldId id="331" r:id="rId34"/>
    <p:sldId id="327" r:id="rId35"/>
    <p:sldId id="321" r:id="rId36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9" autoAdjust="0"/>
    <p:restoredTop sz="94762" autoAdjust="0"/>
  </p:normalViewPr>
  <p:slideViewPr>
    <p:cSldViewPr>
      <p:cViewPr varScale="1">
        <p:scale>
          <a:sx n="106" d="100"/>
          <a:sy n="106" d="100"/>
        </p:scale>
        <p:origin x="136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640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-3114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EEC6B21-0F0A-441D-9F94-247D280CDB6A}" type="datetimeFigureOut">
              <a:rPr lang="cs-CZ"/>
              <a:pPr>
                <a:defRPr/>
              </a:pPr>
              <a:t>16.10.2025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cs-CZ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63AD72C-D111-4420-8B38-18FDD502ADE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15090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63AD72C-D111-4420-8B38-18FDD502ADEA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13597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63AD72C-D111-4420-8B38-18FDD502ADEA}" type="slidenum">
              <a:rPr lang="cs-CZ" smtClean="0"/>
              <a:pPr>
                <a:defRPr/>
              </a:pPr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19615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9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Rectangle 20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Rectangle 21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Rectangle 23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Rectangle 24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Straight Connector 25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Rectangle 26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3" name="Oval 27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Oval 28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56780C-D4FB-4D80-87BE-8C31E523CCA6}" type="datetimeFigureOut">
              <a:rPr lang="cs-CZ"/>
              <a:pPr>
                <a:defRPr/>
              </a:pPr>
              <a:t>16.10.2025</a:t>
            </a:fld>
            <a:endParaRPr lang="cs-CZ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F56167D8-1AF8-4D48-B168-73A1CB12B57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773656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4B0909-5B01-4FFB-B29F-45BE5A376588}" type="datetimeFigureOut">
              <a:rPr lang="cs-CZ"/>
              <a:pPr>
                <a:defRPr/>
              </a:pPr>
              <a:t>16.10.2025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1D3583-BBCA-442A-A9EB-27BEFA39897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910711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9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Rectangle 20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Rectangle 21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Rectangle 23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Rectangle 24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Rectangle 25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" name="Straight Connector 26"/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Oval 27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Oval 28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0FE459-5951-418D-A129-0C14AE24DDB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D2CA91-3FD0-4DA9-89CF-134A6E68F12E}" type="datetimeFigureOut">
              <a:rPr lang="cs-CZ"/>
              <a:pPr>
                <a:defRPr/>
              </a:pPr>
              <a:t>16.10.2025</a:t>
            </a:fld>
            <a:endParaRPr lang="cs-CZ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15800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7542B8-D3E7-4110-BF3D-D95CEA579F8F}" type="datetimeFigureOut">
              <a:rPr lang="cs-CZ"/>
              <a:pPr>
                <a:defRPr/>
              </a:pPr>
              <a:t>16.10.2025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C85086-4D57-4860-9DC1-D7C56778323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63218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Rectangle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Rectangle 21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Rectangle 23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Rectangle 24"/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Rectangle 25"/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Rectangle 26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Rectangle 27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2" name="Straight Connector 28"/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Oval 29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Oval 30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4F64D1-9B33-4C90-881F-41FD2888382B}" type="datetimeFigureOut">
              <a:rPr lang="cs-CZ"/>
              <a:pPr>
                <a:defRPr/>
              </a:pPr>
              <a:t>16.10.2025</a:t>
            </a:fld>
            <a:endParaRPr lang="cs-CZ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29073D29-EFB0-4C47-A5F5-E18ECE960CE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41578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19"/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26AE2-7325-459A-AD72-0AA1DAC711AE}" type="datetimeFigureOut">
              <a:rPr lang="cs-CZ"/>
              <a:pPr>
                <a:defRPr/>
              </a:pPr>
              <a:t>16.10.2025</a:t>
            </a:fld>
            <a:endParaRPr lang="cs-CZ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738648-E7A8-4537-BD35-75D79603860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09963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19"/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Rectangle 20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Rectangle 21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Rectangle 23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Rectangle 24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Rectangle 25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Rectangle 26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Straight Connector 27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5" name="Rectangle 28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6" name="Oval 29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" name="Oval 30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63D1AE-0DCD-4775-BCC1-86A3ED6C583A}" type="datetimeFigureOut">
              <a:rPr lang="cs-CZ"/>
              <a:pPr>
                <a:defRPr/>
              </a:pPr>
              <a:t>16.10.2025</a:t>
            </a:fld>
            <a:endParaRPr lang="cs-CZ"/>
          </a:p>
        </p:txBody>
      </p:sp>
      <p:sp>
        <p:nvSpPr>
          <p:cNvPr id="19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0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B8FDE6A1-C651-417D-9B42-FD12F0DEFAF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56603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250478-01F6-4786-BAC0-A3D6BDAAB14E}" type="datetimeFigureOut">
              <a:rPr lang="cs-CZ"/>
              <a:pPr>
                <a:defRPr/>
              </a:pPr>
              <a:t>16.10.2025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4C1AA8-7698-47B8-A1F2-CCDAED8A82F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5345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Rectangle 20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4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Rectangle 23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Rectangle 24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Rectangle 25"/>
          <p:cNvSpPr>
            <a:spLocks noChangeArrowheads="1"/>
          </p:cNvSpPr>
          <p:nvPr/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8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C64F22-BD62-4762-8EDD-DDE5FF4B3887}" type="datetimeFigureOut">
              <a:rPr lang="cs-CZ"/>
              <a:pPr>
                <a:defRPr/>
              </a:pPr>
              <a:t>16.10.2025</a:t>
            </a:fld>
            <a:endParaRPr lang="cs-CZ"/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6EED2847-5A52-4673-AFEF-04BD95554B7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1874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9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Rectangle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Rectangle 23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Rectangle 2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Rectangle 25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26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2" name="Straight Connector 27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Oval 28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Oval 29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ctangle 30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CBF6C0F7-F4CC-4FDC-8E73-370C998C72B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03AF40-EA44-4B48-B022-97CCD7EB382E}" type="datetimeFigureOut">
              <a:rPr lang="cs-CZ"/>
              <a:pPr>
                <a:defRPr/>
              </a:pPr>
              <a:t>16.10.2025</a:t>
            </a:fld>
            <a:endParaRPr lang="cs-CZ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200125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19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Rectangle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Rectangle 23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Rectangle 2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" name="Rectangle 25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Rectangle 26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2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3" name="Oval 28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Oval 29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ctangle 30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C08FEC-2E08-4561-910E-5711925CB4B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3B84C2-80A7-48A2-B247-D9B9E0F78554}" type="datetimeFigureOut">
              <a:rPr lang="cs-CZ"/>
              <a:pPr>
                <a:defRPr/>
              </a:pPr>
              <a:t>16.10.2025</a:t>
            </a:fld>
            <a:endParaRPr lang="cs-CZ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49719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4EED65F-4EA4-4408-9433-F4CC383D7416}" type="datetimeFigureOut">
              <a:rPr lang="cs-CZ"/>
              <a:pPr>
                <a:defRPr/>
              </a:pPr>
              <a:t>16.10.2025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600">
                <a:solidFill>
                  <a:schemeClr val="accent3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C6440C2-B732-41C4-A69C-C9242AEE94F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1038" name="Title Placeholder 21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3" r:id="rId1"/>
    <p:sldLayoutId id="2147483954" r:id="rId2"/>
    <p:sldLayoutId id="2147483955" r:id="rId3"/>
    <p:sldLayoutId id="2147483956" r:id="rId4"/>
    <p:sldLayoutId id="2147483957" r:id="rId5"/>
    <p:sldLayoutId id="2147483958" r:id="rId6"/>
    <p:sldLayoutId id="2147483959" r:id="rId7"/>
    <p:sldLayoutId id="2147483960" r:id="rId8"/>
    <p:sldLayoutId id="2147483961" r:id="rId9"/>
    <p:sldLayoutId id="2147483962" r:id="rId10"/>
    <p:sldLayoutId id="214748396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rgbClr val="7B989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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8CADAE"/>
        </a:buClr>
        <a:buSzPct val="75000"/>
        <a:buFont typeface="Wingdings 2" pitchFamily="18" charset="2"/>
        <a:buChar char="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C7B70"/>
        </a:buClr>
        <a:buSzPct val="70000"/>
        <a:buFont typeface="Wingdings" pitchFamily="2" charset="2"/>
        <a:buChar char="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8FB08C"/>
        </a:buClr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fhs.cuni.cz/FHS-3234.html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jana.jenickova@fhs.cuni.cz" TargetMode="External"/><Relationship Id="rId2" Type="http://schemas.openxmlformats.org/officeDocument/2006/relationships/hyperlink" Target="mailto:phd@fhs.cuni.cz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Milada.pajgrtova@fhs.cuni.cz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bytovani.cuni.cz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PhD.FHSUK" TargetMode="External"/><Relationship Id="rId2" Type="http://schemas.openxmlformats.org/officeDocument/2006/relationships/hyperlink" Target="https://phd.fhs.cuni.cz/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hs.cuni.cz/" TargetMode="Externa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phd.fhs.cuni.cz/FHSDSEN-58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800" dirty="0"/>
              <a:t>Basic information about study RULES AND obligations for doctoral students</a:t>
            </a:r>
            <a:endParaRPr lang="cs-CZ" sz="2800" dirty="0">
              <a:latin typeface="Times New Roman"/>
            </a:endParaRPr>
          </a:p>
        </p:txBody>
      </p:sp>
      <p:sp>
        <p:nvSpPr>
          <p:cNvPr id="13315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dirty="0"/>
              <a:t>2025</a:t>
            </a:r>
            <a:r>
              <a:rPr lang="en-US" dirty="0"/>
              <a:t> - 20</a:t>
            </a:r>
            <a:r>
              <a:rPr lang="cs-CZ" dirty="0"/>
              <a:t>26</a:t>
            </a:r>
          </a:p>
        </p:txBody>
      </p:sp>
    </p:spTree>
  </p:cSld>
  <p:clrMapOvr>
    <a:masterClrMapping/>
  </p:clrMapOvr>
  <p:transition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Individual</a:t>
            </a:r>
            <a:r>
              <a:rPr lang="cs-CZ" dirty="0"/>
              <a:t> Study </a:t>
            </a:r>
            <a:r>
              <a:rPr lang="cs-CZ" dirty="0" err="1"/>
              <a:t>Plan</a:t>
            </a:r>
            <a:r>
              <a:rPr lang="cs-CZ" dirty="0"/>
              <a:t> (ISP)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During the study, the plan can be changed in exceptional cases with the approval of the </a:t>
            </a:r>
            <a:r>
              <a:rPr lang="cs-CZ" dirty="0"/>
              <a:t>Study </a:t>
            </a:r>
            <a:r>
              <a:rPr lang="cs-CZ" dirty="0" err="1"/>
              <a:t>Board</a:t>
            </a:r>
            <a:r>
              <a:rPr lang="en-US" dirty="0"/>
              <a:t> (e.g., changing an elective subject).</a:t>
            </a:r>
            <a:endParaRPr lang="cs-CZ" dirty="0"/>
          </a:p>
          <a:p>
            <a:r>
              <a:rPr lang="en-US" dirty="0"/>
              <a:t>It is also possible to postpone some obligations</a:t>
            </a:r>
            <a:r>
              <a:rPr lang="cs-CZ" dirty="0"/>
              <a:t>; </a:t>
            </a:r>
            <a:r>
              <a:rPr lang="cs-CZ" dirty="0" err="1"/>
              <a:t>however</a:t>
            </a:r>
            <a:r>
              <a:rPr lang="cs-CZ" dirty="0"/>
              <a:t>, </a:t>
            </a:r>
            <a:r>
              <a:rPr lang="cs-CZ" dirty="0" err="1"/>
              <a:t>without</a:t>
            </a:r>
            <a:r>
              <a:rPr lang="cs-CZ" dirty="0"/>
              <a:t> a </a:t>
            </a:r>
            <a:r>
              <a:rPr lang="cs-CZ" dirty="0" err="1"/>
              <a:t>serious</a:t>
            </a:r>
            <a:r>
              <a:rPr lang="cs-CZ" dirty="0"/>
              <a:t> </a:t>
            </a:r>
            <a:r>
              <a:rPr lang="cs-CZ" dirty="0" err="1"/>
              <a:t>reason</a:t>
            </a:r>
            <a:r>
              <a:rPr lang="cs-CZ" dirty="0"/>
              <a:t>,</a:t>
            </a:r>
            <a:r>
              <a:rPr lang="en-US" dirty="0"/>
              <a:t> this may affect your evaluation.</a:t>
            </a:r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668462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err="1"/>
              <a:t>Courses</a:t>
            </a:r>
            <a:endParaRPr lang="cs-CZ" dirty="0"/>
          </a:p>
        </p:txBody>
      </p:sp>
      <p:sp>
        <p:nvSpPr>
          <p:cNvPr id="2048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spcAft>
                <a:spcPts val="1800"/>
              </a:spcAft>
            </a:pPr>
            <a:r>
              <a:rPr lang="en-US" dirty="0"/>
              <a:t>During your studies you must complete compulsory and compulsory-elective courses.</a:t>
            </a:r>
            <a:endParaRPr lang="cs-CZ" dirty="0"/>
          </a:p>
          <a:p>
            <a:pPr eaLnBrk="1" hangingPunct="1">
              <a:spcAft>
                <a:spcPts val="1800"/>
              </a:spcAft>
            </a:pPr>
            <a:r>
              <a:rPr lang="en-US" dirty="0"/>
              <a:t>Courses are not graded with marks but only as </a:t>
            </a:r>
            <a:r>
              <a:rPr lang="en-US" b="1" dirty="0"/>
              <a:t>“Pass” – “Fail.”</a:t>
            </a:r>
            <a:endParaRPr lang="cs-CZ" b="1" dirty="0"/>
          </a:p>
          <a:p>
            <a:pPr eaLnBrk="1" hangingPunct="1">
              <a:spcAft>
                <a:spcPts val="1800"/>
              </a:spcAft>
            </a:pPr>
            <a:r>
              <a:rPr lang="en-US" dirty="0"/>
              <a:t>A Ph.D. student may take an exam in a registered course at most twice (i.e., one </a:t>
            </a:r>
            <a:r>
              <a:rPr lang="en-US" dirty="0" err="1"/>
              <a:t>resit</a:t>
            </a:r>
            <a:r>
              <a:rPr lang="en-US" dirty="0"/>
              <a:t> is allowed).</a:t>
            </a:r>
            <a:endParaRPr lang="cs-CZ" u="sng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Compulsory</a:t>
            </a:r>
            <a:r>
              <a:rPr lang="cs-CZ" dirty="0"/>
              <a:t> </a:t>
            </a:r>
            <a:r>
              <a:rPr lang="cs-CZ" dirty="0" err="1"/>
              <a:t>Courses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spcAft>
                <a:spcPts val="2400"/>
              </a:spcAft>
            </a:pPr>
            <a:r>
              <a:rPr lang="en-US" dirty="0"/>
              <a:t>Defined by the accreditation of the field</a:t>
            </a:r>
            <a:r>
              <a:rPr lang="cs-CZ" dirty="0"/>
              <a:t> of study program</a:t>
            </a:r>
            <a:r>
              <a:rPr lang="en-US" dirty="0"/>
              <a:t>.</a:t>
            </a:r>
            <a:endParaRPr lang="cs-CZ" dirty="0"/>
          </a:p>
          <a:p>
            <a:pPr>
              <a:spcAft>
                <a:spcPts val="2400"/>
              </a:spcAft>
            </a:pPr>
            <a:r>
              <a:rPr lang="en-US" dirty="0"/>
              <a:t>Must be included in the study plan; without their completion, graduation is not possible.</a:t>
            </a:r>
            <a:endParaRPr lang="cs-CZ" dirty="0"/>
          </a:p>
          <a:p>
            <a:pPr>
              <a:spcAft>
                <a:spcPts val="2400"/>
              </a:spcAft>
            </a:pPr>
            <a:r>
              <a:rPr lang="en-US" dirty="0"/>
              <a:t>The number varies across fields, usually 3–6 in total.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03053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Doctoral</a:t>
            </a:r>
            <a:r>
              <a:rPr lang="cs-CZ" dirty="0"/>
              <a:t> </a:t>
            </a:r>
            <a:r>
              <a:rPr lang="cs-CZ" dirty="0" err="1"/>
              <a:t>Studies</a:t>
            </a:r>
            <a:r>
              <a:rPr lang="cs-CZ" dirty="0"/>
              <a:t> – </a:t>
            </a:r>
            <a:r>
              <a:rPr lang="cs-CZ" dirty="0" err="1"/>
              <a:t>Teaching</a:t>
            </a:r>
            <a:r>
              <a:rPr lang="cs-CZ" dirty="0"/>
              <a:t> </a:t>
            </a:r>
            <a:r>
              <a:rPr lang="cs-CZ" dirty="0" err="1"/>
              <a:t>Activity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spcAft>
                <a:spcPts val="1800"/>
              </a:spcAft>
            </a:pPr>
            <a:r>
              <a:rPr lang="en-US" sz="2400" dirty="0"/>
              <a:t>Full-time students are obliged to participate in </a:t>
            </a:r>
            <a:r>
              <a:rPr lang="en-US" sz="2400" b="1" dirty="0"/>
              <a:t>teaching or grant-related activities</a:t>
            </a:r>
            <a:r>
              <a:rPr lang="en-US" sz="2400" dirty="0"/>
              <a:t> (see Study Board).</a:t>
            </a:r>
            <a:endParaRPr lang="cs-CZ" sz="2400" dirty="0"/>
          </a:p>
          <a:p>
            <a:r>
              <a:rPr lang="en-US" sz="2400" dirty="0"/>
              <a:t>Doctoral students take part in selected teaching activities related to their dissertation project, </a:t>
            </a:r>
            <a:r>
              <a:rPr lang="en-US" sz="2400" dirty="0" err="1"/>
              <a:t>e.g.:leading</a:t>
            </a:r>
            <a:r>
              <a:rPr lang="en-US" sz="2400" dirty="0"/>
              <a:t> seminars,</a:t>
            </a:r>
            <a:r>
              <a:rPr lang="cs-CZ" sz="2400" dirty="0"/>
              <a:t> </a:t>
            </a:r>
            <a:r>
              <a:rPr lang="en-US" sz="2400" dirty="0"/>
              <a:t>supervising and reviewing </a:t>
            </a:r>
            <a:r>
              <a:rPr lang="cs-CZ" sz="2400" dirty="0" err="1"/>
              <a:t>Bachelor‘s</a:t>
            </a:r>
            <a:r>
              <a:rPr lang="en-US" sz="2400" dirty="0"/>
              <a:t> theses,</a:t>
            </a:r>
            <a:r>
              <a:rPr lang="cs-CZ" sz="2400" dirty="0"/>
              <a:t> </a:t>
            </a:r>
            <a:r>
              <a:rPr lang="en-US" sz="2400" dirty="0"/>
              <a:t>assisting with exam grading or other forms of teaching support.</a:t>
            </a:r>
            <a:endParaRPr lang="cs-CZ" sz="2400" dirty="0"/>
          </a:p>
          <a:p>
            <a:r>
              <a:rPr lang="en-US" sz="2400" dirty="0"/>
              <a:t>Alternatively, they may engage in grant activities – either as independent project leaders or as documented contributors to the supervisor’s or department’s grant.</a:t>
            </a:r>
          </a:p>
          <a:p>
            <a:pPr>
              <a:spcAft>
                <a:spcPts val="1800"/>
              </a:spcAft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74646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Doctoral</a:t>
            </a:r>
            <a:r>
              <a:rPr lang="cs-CZ" dirty="0"/>
              <a:t> </a:t>
            </a:r>
            <a:r>
              <a:rPr lang="cs-CZ" dirty="0" err="1"/>
              <a:t>Studies</a:t>
            </a:r>
            <a:r>
              <a:rPr lang="cs-CZ" dirty="0"/>
              <a:t> – </a:t>
            </a:r>
            <a:r>
              <a:rPr lang="cs-CZ" dirty="0" err="1"/>
              <a:t>Teaching</a:t>
            </a:r>
            <a:r>
              <a:rPr lang="cs-CZ" dirty="0"/>
              <a:t> </a:t>
            </a:r>
            <a:r>
              <a:rPr lang="cs-CZ" dirty="0" err="1"/>
              <a:t>Activity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n-US" sz="2400" dirty="0"/>
              <a:t>If a doctoral student participates in teaching, they must complete a </a:t>
            </a:r>
            <a:r>
              <a:rPr lang="en-US" sz="2400" b="1" dirty="0"/>
              <a:t>Teaching Competence Course</a:t>
            </a:r>
            <a:r>
              <a:rPr lang="en-US" sz="2400" dirty="0"/>
              <a:t> during the first year:</a:t>
            </a:r>
            <a:br>
              <a:rPr lang="en-US" sz="2400" dirty="0"/>
            </a:br>
            <a:r>
              <a:rPr lang="en-US" sz="2400" dirty="0">
                <a:hlinkClick r:id="rId2"/>
              </a:rPr>
              <a:t>https://fhs.cuni.cz/FHS-3234.html</a:t>
            </a:r>
            <a:endParaRPr lang="cs-CZ" sz="2400" dirty="0"/>
          </a:p>
          <a:p>
            <a:pPr marL="0" lvl="0" indent="0">
              <a:buNone/>
            </a:pPr>
            <a:r>
              <a:rPr lang="cs-CZ" sz="2400" b="1" dirty="0" err="1"/>
              <a:t>or</a:t>
            </a:r>
            <a:endParaRPr lang="cs-CZ" sz="2400" dirty="0"/>
          </a:p>
          <a:p>
            <a:pPr lvl="0"/>
            <a:r>
              <a:rPr lang="en-US" sz="2400" dirty="0"/>
              <a:t>If they participate in research activities via grant involvement, they must submit a </a:t>
            </a:r>
            <a:r>
              <a:rPr lang="en-US" sz="2400" b="1" dirty="0"/>
              <a:t>grant application</a:t>
            </a:r>
            <a:r>
              <a:rPr lang="en-US" sz="2400" dirty="0"/>
              <a:t> during the first year to one of the grant schemes.</a:t>
            </a:r>
            <a:endParaRPr lang="cs-CZ" sz="2400" dirty="0"/>
          </a:p>
          <a:p>
            <a:pPr lvl="0"/>
            <a:r>
              <a:rPr lang="en-US" sz="2400" dirty="0"/>
              <a:t>This obligation is listed </a:t>
            </a:r>
            <a:r>
              <a:rPr lang="en-US" sz="2400" b="1" dirty="0"/>
              <a:t>5 times in the ISP</a:t>
            </a:r>
            <a:r>
              <a:rPr lang="en-US" sz="2400" dirty="0"/>
              <a:t> – confirmed by the head of the department.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5934625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 err="1"/>
              <a:t>Compulsory-Elective</a:t>
            </a:r>
            <a:r>
              <a:rPr lang="cs-CZ" dirty="0"/>
              <a:t> and </a:t>
            </a:r>
            <a:r>
              <a:rPr lang="cs-CZ" dirty="0" err="1"/>
              <a:t>Elective</a:t>
            </a:r>
            <a:r>
              <a:rPr lang="cs-CZ" dirty="0"/>
              <a:t> </a:t>
            </a:r>
            <a:r>
              <a:rPr lang="cs-CZ" dirty="0" err="1"/>
              <a:t>Courses</a:t>
            </a:r>
            <a:endParaRPr lang="cs-CZ" dirty="0">
              <a:solidFill>
                <a:srgbClr val="7B989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spcAft>
                <a:spcPts val="1800"/>
              </a:spcAft>
            </a:pPr>
            <a:r>
              <a:rPr lang="en-US" sz="2400" dirty="0"/>
              <a:t>Some fields prescribe compulsory-elective courses chosen from a given set.</a:t>
            </a:r>
            <a:endParaRPr lang="cs-CZ" sz="2400" dirty="0"/>
          </a:p>
          <a:p>
            <a:pPr eaLnBrk="1" hangingPunct="1">
              <a:spcAft>
                <a:spcPts val="1800"/>
              </a:spcAft>
            </a:pPr>
            <a:r>
              <a:rPr lang="en-US" sz="2400" dirty="0"/>
              <a:t>Elective courses may also be included in the ISP (usually in agreement with the supervisor), beyond the compulsory and compulsory-elective ones.</a:t>
            </a:r>
            <a:endParaRPr lang="cs-CZ" sz="2400" dirty="0"/>
          </a:p>
          <a:p>
            <a:pPr eaLnBrk="1" hangingPunct="1">
              <a:spcAft>
                <a:spcPts val="1800"/>
              </a:spcAft>
            </a:pPr>
            <a:r>
              <a:rPr lang="en-US" sz="2400" dirty="0"/>
              <a:t>Note: Courses intended for Bachelor’s or Master’s level cannot be formally included in the ISP; you may attend them, but only Ph.D. courses count in the plan.</a:t>
            </a:r>
            <a:endParaRPr lang="cs-CZ" dirty="0"/>
          </a:p>
          <a:p>
            <a:pPr eaLnBrk="1" hangingPunct="1"/>
            <a:endParaRPr lang="cs-CZ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Course</a:t>
            </a:r>
            <a:r>
              <a:rPr lang="cs-CZ" dirty="0"/>
              <a:t> </a:t>
            </a:r>
            <a:r>
              <a:rPr lang="cs-CZ" dirty="0" err="1"/>
              <a:t>Codes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Each program has its own course codes.</a:t>
            </a:r>
            <a:endParaRPr lang="cs-CZ" dirty="0"/>
          </a:p>
          <a:p>
            <a:r>
              <a:rPr lang="en-US" dirty="0"/>
              <a:t>The exact codes for your field are provided at enrollment (also available on the PhD website).</a:t>
            </a:r>
            <a:endParaRPr lang="cs-CZ" dirty="0"/>
          </a:p>
          <a:p>
            <a:r>
              <a:rPr lang="en-US" dirty="0"/>
              <a:t>When creating the ISP, you only need to insert the given code – no need to look it up in the catalog.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532532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 err="1"/>
              <a:t>Publications</a:t>
            </a:r>
            <a:r>
              <a:rPr lang="cs-CZ" dirty="0"/>
              <a:t> and </a:t>
            </a:r>
            <a:r>
              <a:rPr lang="cs-CZ" dirty="0" err="1"/>
              <a:t>Conferences</a:t>
            </a:r>
            <a:endParaRPr lang="cs-CZ" dirty="0">
              <a:solidFill>
                <a:srgbClr val="7B989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7504" y="1527174"/>
            <a:ext cx="9036496" cy="533082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Ø"/>
            </a:pPr>
            <a:r>
              <a:rPr lang="en-US" sz="1800" dirty="0"/>
              <a:t>Without publications properly reported for the faculty, graduation is not possible.</a:t>
            </a:r>
            <a:endParaRPr lang="cs-CZ" sz="1800" dirty="0"/>
          </a:p>
          <a:p>
            <a:pPr marL="0" indent="0" eaLnBrk="1" hangingPunct="1">
              <a:buNone/>
            </a:pPr>
            <a:r>
              <a:rPr lang="cs-CZ" sz="1800" b="1" dirty="0"/>
              <a:t>       </a:t>
            </a:r>
            <a:r>
              <a:rPr lang="en-US" sz="1800" dirty="0"/>
              <a:t>Publications must be </a:t>
            </a:r>
            <a:r>
              <a:rPr lang="en-US" sz="1800" b="1" dirty="0"/>
              <a:t>already published</a:t>
            </a:r>
            <a:r>
              <a:rPr lang="en-US" sz="1800" dirty="0"/>
              <a:t>, not just “in print.”</a:t>
            </a:r>
            <a:endParaRPr lang="cs-CZ" sz="1800" dirty="0"/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sz="1800" dirty="0"/>
              <a:t>They are also listed in the diploma supplement.</a:t>
            </a:r>
            <a:endParaRPr lang="cs-CZ" sz="1800" dirty="0"/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sz="1800" dirty="0"/>
              <a:t>Publications and conferences must be recorded in the university-wide OBD bibliographic database (see info from FHS Science Department).</a:t>
            </a:r>
            <a:endParaRPr lang="cs-CZ" sz="1800" dirty="0"/>
          </a:p>
          <a:p>
            <a:r>
              <a:rPr lang="en-US" sz="1800" dirty="0"/>
              <a:t>The study also requires </a:t>
            </a:r>
            <a:r>
              <a:rPr lang="en-US" sz="1800" b="1" dirty="0"/>
              <a:t>active participation at conferences</a:t>
            </a:r>
            <a:r>
              <a:rPr lang="en-US" sz="1800" dirty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If a paper is published in proceedings, it must be entered into the system as a different publication type than (1).</a:t>
            </a:r>
          </a:p>
          <a:p>
            <a:pPr eaLnBrk="1" hangingPunct="1">
              <a:buFont typeface="Wingdings" panose="05000000000000000000" pitchFamily="2" charset="2"/>
              <a:buChar char="§"/>
            </a:pPr>
            <a:endParaRPr lang="cs-CZ" sz="1800" dirty="0"/>
          </a:p>
          <a:p>
            <a:pPr eaLnBrk="1" hangingPunct="1"/>
            <a:endParaRPr lang="cs-CZ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72488" cy="1143000"/>
          </a:xfrm>
        </p:spPr>
        <p:txBody>
          <a:bodyPr anchor="t"/>
          <a:lstStyle/>
          <a:p>
            <a:pPr eaLnBrk="1" hangingPunct="1"/>
            <a:r>
              <a:rPr lang="cs-CZ" sz="4000" dirty="0"/>
              <a:t>International </a:t>
            </a:r>
            <a:r>
              <a:rPr lang="cs-CZ" sz="4000" dirty="0" err="1"/>
              <a:t>Internships</a:t>
            </a:r>
            <a:endParaRPr lang="cs-CZ" sz="3800" dirty="0">
              <a:solidFill>
                <a:srgbClr val="7B989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82562" y="1390791"/>
            <a:ext cx="8504238" cy="4572000"/>
          </a:xfrm>
        </p:spPr>
        <p:txBody>
          <a:bodyPr/>
          <a:lstStyle/>
          <a:p>
            <a:pPr algn="just" eaLnBrk="1" hangingPunct="1">
              <a:spcAft>
                <a:spcPts val="1800"/>
              </a:spcAft>
            </a:pPr>
            <a:r>
              <a:rPr lang="en-US" sz="2000" dirty="0"/>
              <a:t>International internships are a compulsory part of the study plan.</a:t>
            </a:r>
            <a:endParaRPr lang="cs-CZ" sz="2000" dirty="0"/>
          </a:p>
          <a:p>
            <a:pPr marL="0" indent="0" algn="just" eaLnBrk="1" hangingPunct="1">
              <a:spcAft>
                <a:spcPts val="1800"/>
              </a:spcAft>
              <a:buNone/>
            </a:pPr>
            <a:r>
              <a:rPr lang="cs-CZ" sz="2000" dirty="0" err="1"/>
              <a:t>You</a:t>
            </a:r>
            <a:r>
              <a:rPr lang="cs-CZ" sz="2000" dirty="0"/>
              <a:t> </a:t>
            </a:r>
            <a:r>
              <a:rPr lang="cs-CZ" sz="2000" dirty="0" err="1"/>
              <a:t>must</a:t>
            </a:r>
            <a:r>
              <a:rPr lang="cs-CZ" sz="2000" dirty="0"/>
              <a:t>:</a:t>
            </a:r>
          </a:p>
          <a:p>
            <a:pPr algn="just" eaLnBrk="1" hangingPunct="1">
              <a:spcAft>
                <a:spcPts val="1800"/>
              </a:spcAft>
            </a:pPr>
            <a:r>
              <a:rPr lang="en-US" sz="2000" dirty="0"/>
              <a:t>Enter the internship into SIS in the Internship Records module.</a:t>
            </a:r>
            <a:endParaRPr lang="cs-CZ" sz="2000" dirty="0"/>
          </a:p>
          <a:p>
            <a:pPr algn="just" eaLnBrk="1" hangingPunct="1">
              <a:spcAft>
                <a:spcPts val="1800"/>
              </a:spcAft>
            </a:pPr>
            <a:r>
              <a:rPr lang="en-US" sz="2000" dirty="0"/>
              <a:t>Upload confirmation of completion into SIS afterwards.</a:t>
            </a:r>
            <a:endParaRPr lang="cs-CZ" sz="2000" dirty="0"/>
          </a:p>
          <a:p>
            <a:pPr algn="just" eaLnBrk="1" hangingPunct="1">
              <a:spcAft>
                <a:spcPts val="1800"/>
              </a:spcAft>
            </a:pPr>
            <a:r>
              <a:rPr lang="en-US" sz="2000" dirty="0"/>
              <a:t>Short-term internships may also be included.</a:t>
            </a:r>
            <a:endParaRPr lang="cs-CZ" sz="2000" dirty="0"/>
          </a:p>
          <a:p>
            <a:pPr algn="just" eaLnBrk="1" hangingPunct="1">
              <a:spcAft>
                <a:spcPts val="1800"/>
              </a:spcAft>
            </a:pPr>
            <a:r>
              <a:rPr lang="en-US" sz="2000" dirty="0"/>
              <a:t>The requirement can be fulfilled by combining several shorter stays.</a:t>
            </a:r>
            <a:endParaRPr lang="cs-CZ" sz="2000" dirty="0"/>
          </a:p>
          <a:p>
            <a:pPr algn="just" eaLnBrk="1" hangingPunct="1">
              <a:spcAft>
                <a:spcPts val="1800"/>
              </a:spcAft>
            </a:pPr>
            <a:r>
              <a:rPr lang="en-US" sz="2000" dirty="0"/>
              <a:t>The relevance of the internship is decided by the Study Board.</a:t>
            </a:r>
            <a:endParaRPr lang="cs-CZ" sz="2000" dirty="0"/>
          </a:p>
          <a:p>
            <a:pPr marL="274638" lvl="1" indent="0" algn="just" eaLnBrk="1" hangingPunct="1">
              <a:spcAft>
                <a:spcPts val="1800"/>
              </a:spcAft>
              <a:buNone/>
            </a:pPr>
            <a:endParaRPr lang="cs-CZ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err="1"/>
              <a:t>Annual</a:t>
            </a:r>
            <a:r>
              <a:rPr lang="cs-CZ" b="1" dirty="0"/>
              <a:t> Study </a:t>
            </a:r>
            <a:r>
              <a:rPr lang="cs-CZ" b="1" dirty="0" err="1"/>
              <a:t>Evaluation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cs-CZ" sz="2800" dirty="0" err="1"/>
              <a:t>Every</a:t>
            </a:r>
            <a:r>
              <a:rPr lang="cs-CZ" sz="2800" dirty="0"/>
              <a:t> </a:t>
            </a:r>
            <a:r>
              <a:rPr lang="cs-CZ" sz="2800" dirty="0" err="1"/>
              <a:t>academic</a:t>
            </a:r>
            <a:r>
              <a:rPr lang="cs-CZ" sz="2800" dirty="0"/>
              <a:t> </a:t>
            </a:r>
            <a:r>
              <a:rPr lang="cs-CZ" sz="2800" dirty="0" err="1"/>
              <a:t>year</a:t>
            </a:r>
            <a:r>
              <a:rPr lang="cs-CZ" sz="2800" dirty="0"/>
              <a:t>, </a:t>
            </a:r>
            <a:r>
              <a:rPr lang="cs-CZ" sz="2800" dirty="0" err="1"/>
              <a:t>you</a:t>
            </a:r>
            <a:r>
              <a:rPr lang="cs-CZ" sz="2800" dirty="0"/>
              <a:t> </a:t>
            </a:r>
            <a:r>
              <a:rPr lang="cs-CZ" sz="2800" dirty="0" err="1"/>
              <a:t>must</a:t>
            </a:r>
            <a:r>
              <a:rPr lang="cs-CZ" sz="2800" dirty="0"/>
              <a:t> </a:t>
            </a:r>
            <a:r>
              <a:rPr lang="cs-CZ" sz="2800" dirty="0" err="1"/>
              <a:t>complete</a:t>
            </a:r>
            <a:r>
              <a:rPr lang="cs-CZ" sz="2800" dirty="0"/>
              <a:t> </a:t>
            </a:r>
            <a:r>
              <a:rPr lang="cs-CZ" sz="2800" dirty="0" err="1"/>
              <a:t>an</a:t>
            </a:r>
            <a:r>
              <a:rPr lang="cs-CZ" sz="2800" dirty="0"/>
              <a:t> </a:t>
            </a:r>
            <a:r>
              <a:rPr lang="cs-CZ" sz="2800" b="1" dirty="0" err="1"/>
              <a:t>evaluation</a:t>
            </a:r>
            <a:r>
              <a:rPr lang="cs-CZ" sz="2800" b="1" dirty="0"/>
              <a:t> report</a:t>
            </a:r>
            <a:r>
              <a:rPr lang="cs-CZ" sz="2800" dirty="0"/>
              <a:t> in SIS </a:t>
            </a:r>
            <a:r>
              <a:rPr lang="cs-CZ" sz="2800" dirty="0" err="1"/>
              <a:t>about</a:t>
            </a:r>
            <a:r>
              <a:rPr lang="cs-CZ" sz="2800" dirty="0"/>
              <a:t> </a:t>
            </a:r>
            <a:r>
              <a:rPr lang="cs-CZ" sz="2800" dirty="0" err="1"/>
              <a:t>the</a:t>
            </a:r>
            <a:r>
              <a:rPr lang="cs-CZ" sz="2800" dirty="0"/>
              <a:t> </a:t>
            </a:r>
            <a:r>
              <a:rPr lang="cs-CZ" sz="2800" dirty="0" err="1"/>
              <a:t>previous</a:t>
            </a:r>
            <a:r>
              <a:rPr lang="cs-CZ" sz="2800" dirty="0"/>
              <a:t> </a:t>
            </a:r>
            <a:r>
              <a:rPr lang="cs-CZ" sz="2800" dirty="0" err="1"/>
              <a:t>year</a:t>
            </a:r>
            <a:r>
              <a:rPr lang="cs-CZ" sz="2800" dirty="0"/>
              <a:t> (“student </a:t>
            </a:r>
            <a:r>
              <a:rPr lang="cs-CZ" sz="2800" dirty="0" err="1"/>
              <a:t>evaluation</a:t>
            </a:r>
            <a:r>
              <a:rPr lang="cs-CZ" sz="2800" dirty="0"/>
              <a:t>” = ISP </a:t>
            </a:r>
            <a:r>
              <a:rPr lang="cs-CZ" sz="2800" dirty="0" err="1"/>
              <a:t>evaluation</a:t>
            </a:r>
            <a:r>
              <a:rPr lang="cs-CZ" sz="2800" dirty="0"/>
              <a:t>).</a:t>
            </a:r>
          </a:p>
          <a:p>
            <a:pPr lvl="0"/>
            <a:r>
              <a:rPr lang="cs-CZ" sz="2800" dirty="0" err="1"/>
              <a:t>Steps</a:t>
            </a:r>
            <a:r>
              <a:rPr lang="cs-CZ" sz="2800" dirty="0"/>
              <a:t>:</a:t>
            </a:r>
          </a:p>
          <a:p>
            <a:pPr lvl="1"/>
            <a:r>
              <a:rPr lang="cs-CZ" sz="2400" dirty="0" err="1"/>
              <a:t>You</a:t>
            </a:r>
            <a:r>
              <a:rPr lang="cs-CZ" sz="2400" dirty="0"/>
              <a:t> </a:t>
            </a:r>
            <a:r>
              <a:rPr lang="cs-CZ" sz="2400" dirty="0" err="1"/>
              <a:t>evaluate</a:t>
            </a:r>
            <a:r>
              <a:rPr lang="cs-CZ" sz="2400" dirty="0"/>
              <a:t> </a:t>
            </a:r>
            <a:r>
              <a:rPr lang="cs-CZ" sz="2400" dirty="0" err="1"/>
              <a:t>yourself</a:t>
            </a:r>
            <a:r>
              <a:rPr lang="cs-CZ" sz="2400" dirty="0"/>
              <a:t> (</a:t>
            </a:r>
            <a:r>
              <a:rPr lang="cs-CZ" sz="2400" dirty="0" err="1"/>
              <a:t>how</a:t>
            </a:r>
            <a:r>
              <a:rPr lang="cs-CZ" sz="2400" dirty="0"/>
              <a:t> </a:t>
            </a:r>
            <a:r>
              <a:rPr lang="cs-CZ" sz="2400" dirty="0" err="1"/>
              <a:t>you</a:t>
            </a:r>
            <a:r>
              <a:rPr lang="cs-CZ" sz="2400" dirty="0"/>
              <a:t> </a:t>
            </a:r>
            <a:r>
              <a:rPr lang="cs-CZ" sz="2400" dirty="0" err="1"/>
              <a:t>fulfilled</a:t>
            </a:r>
            <a:r>
              <a:rPr lang="cs-CZ" sz="2400" dirty="0"/>
              <a:t> </a:t>
            </a:r>
            <a:r>
              <a:rPr lang="cs-CZ" sz="2400" dirty="0" err="1"/>
              <a:t>your</a:t>
            </a:r>
            <a:r>
              <a:rPr lang="cs-CZ" sz="2400" dirty="0"/>
              <a:t> </a:t>
            </a:r>
            <a:r>
              <a:rPr lang="cs-CZ" sz="2400" dirty="0" err="1"/>
              <a:t>planned</a:t>
            </a:r>
            <a:r>
              <a:rPr lang="cs-CZ" sz="2400" dirty="0"/>
              <a:t> </a:t>
            </a:r>
            <a:r>
              <a:rPr lang="cs-CZ" sz="2400" dirty="0" err="1"/>
              <a:t>obligations</a:t>
            </a:r>
            <a:r>
              <a:rPr lang="cs-CZ" sz="2400" dirty="0"/>
              <a:t>).</a:t>
            </a:r>
          </a:p>
          <a:p>
            <a:pPr lvl="1"/>
            <a:r>
              <a:rPr lang="cs-CZ" sz="2400" dirty="0" err="1"/>
              <a:t>Your</a:t>
            </a:r>
            <a:r>
              <a:rPr lang="cs-CZ" sz="2400" dirty="0"/>
              <a:t> supervisor </a:t>
            </a:r>
            <a:r>
              <a:rPr lang="cs-CZ" sz="2400" dirty="0" err="1"/>
              <a:t>then</a:t>
            </a:r>
            <a:r>
              <a:rPr lang="cs-CZ" sz="2400" dirty="0"/>
              <a:t> </a:t>
            </a:r>
            <a:r>
              <a:rPr lang="cs-CZ" sz="2400" dirty="0" err="1"/>
              <a:t>evaluates</a:t>
            </a:r>
            <a:r>
              <a:rPr lang="cs-CZ" sz="2400" dirty="0"/>
              <a:t> </a:t>
            </a:r>
            <a:r>
              <a:rPr lang="cs-CZ" sz="2400" dirty="0" err="1"/>
              <a:t>you</a:t>
            </a:r>
            <a:r>
              <a:rPr lang="cs-CZ" sz="2400" dirty="0"/>
              <a:t>.</a:t>
            </a:r>
          </a:p>
          <a:p>
            <a:pPr lvl="1"/>
            <a:r>
              <a:rPr lang="cs-CZ" sz="2400" dirty="0" err="1"/>
              <a:t>Finally</a:t>
            </a:r>
            <a:r>
              <a:rPr lang="cs-CZ" sz="2400" dirty="0"/>
              <a:t>, </a:t>
            </a:r>
            <a:r>
              <a:rPr lang="cs-CZ" sz="2400" dirty="0" err="1"/>
              <a:t>your</a:t>
            </a:r>
            <a:r>
              <a:rPr lang="cs-CZ" sz="2400" dirty="0"/>
              <a:t> Study </a:t>
            </a:r>
            <a:r>
              <a:rPr lang="cs-CZ" sz="2400" dirty="0" err="1"/>
              <a:t>Board</a:t>
            </a:r>
            <a:r>
              <a:rPr lang="cs-CZ" sz="2400" dirty="0"/>
              <a:t> </a:t>
            </a:r>
            <a:r>
              <a:rPr lang="cs-CZ" sz="2400" dirty="0" err="1"/>
              <a:t>evaluates</a:t>
            </a:r>
            <a:r>
              <a:rPr lang="cs-CZ" sz="2400" dirty="0"/>
              <a:t> </a:t>
            </a:r>
            <a:r>
              <a:rPr lang="cs-CZ" sz="2400" dirty="0" err="1"/>
              <a:t>your</a:t>
            </a:r>
            <a:r>
              <a:rPr lang="cs-CZ" sz="2400" dirty="0"/>
              <a:t> </a:t>
            </a:r>
            <a:r>
              <a:rPr lang="cs-CZ" sz="2400" dirty="0" err="1"/>
              <a:t>progress</a:t>
            </a:r>
            <a:r>
              <a:rPr lang="cs-CZ" sz="2400" dirty="0"/>
              <a:t> and </a:t>
            </a:r>
            <a:r>
              <a:rPr lang="cs-CZ" sz="2400" dirty="0" err="1"/>
              <a:t>recommends</a:t>
            </a:r>
            <a:r>
              <a:rPr lang="cs-CZ" sz="2400" dirty="0"/>
              <a:t> to </a:t>
            </a:r>
            <a:r>
              <a:rPr lang="cs-CZ" sz="2400" dirty="0" err="1"/>
              <a:t>the</a:t>
            </a:r>
            <a:r>
              <a:rPr lang="cs-CZ" sz="2400" dirty="0"/>
              <a:t> Dean </a:t>
            </a:r>
            <a:r>
              <a:rPr lang="cs-CZ" sz="2400" dirty="0" err="1"/>
              <a:t>whether</a:t>
            </a:r>
            <a:r>
              <a:rPr lang="cs-CZ" sz="2400" dirty="0"/>
              <a:t> </a:t>
            </a:r>
            <a:r>
              <a:rPr lang="cs-CZ" sz="2400" dirty="0" err="1"/>
              <a:t>you</a:t>
            </a:r>
            <a:r>
              <a:rPr lang="cs-CZ" sz="2400" dirty="0"/>
              <a:t> </a:t>
            </a:r>
            <a:r>
              <a:rPr lang="cs-CZ" sz="2400" dirty="0" err="1"/>
              <a:t>should</a:t>
            </a:r>
            <a:r>
              <a:rPr lang="cs-CZ" sz="2400" dirty="0"/>
              <a:t> </a:t>
            </a:r>
            <a:r>
              <a:rPr lang="cs-CZ" sz="2400" dirty="0" err="1"/>
              <a:t>continue</a:t>
            </a:r>
            <a:r>
              <a:rPr lang="cs-CZ" sz="2400" dirty="0"/>
              <a:t> </a:t>
            </a: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following</a:t>
            </a:r>
            <a:r>
              <a:rPr lang="cs-CZ" sz="2400" dirty="0"/>
              <a:t> </a:t>
            </a:r>
            <a:r>
              <a:rPr lang="cs-CZ" sz="2400" dirty="0" err="1"/>
              <a:t>academic</a:t>
            </a:r>
            <a:r>
              <a:rPr lang="cs-CZ" sz="2400" dirty="0"/>
              <a:t> </a:t>
            </a:r>
            <a:r>
              <a:rPr lang="cs-CZ" sz="2400" dirty="0" err="1"/>
              <a:t>year</a:t>
            </a:r>
            <a:r>
              <a:rPr lang="cs-CZ" sz="2400" dirty="0"/>
              <a:t>.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278705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 to contact if you need something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000" b="1" dirty="0"/>
              <a:t>Study agenda </a:t>
            </a:r>
            <a:r>
              <a:rPr lang="en-US" sz="2000" dirty="0"/>
              <a:t>– Department of Doctoral Studies – office 1.25</a:t>
            </a:r>
            <a:endParaRPr lang="cs-CZ" sz="2000" dirty="0"/>
          </a:p>
          <a:p>
            <a:r>
              <a:rPr lang="en-US" sz="2000" b="1" dirty="0"/>
              <a:t>Record of scientific results </a:t>
            </a:r>
            <a:r>
              <a:rPr lang="en-US" sz="2000" dirty="0"/>
              <a:t>– Department of Science FHS – office 1.23</a:t>
            </a:r>
            <a:endParaRPr lang="cs-CZ" sz="2000" dirty="0"/>
          </a:p>
          <a:p>
            <a:r>
              <a:rPr lang="en-US" sz="2000" b="1" dirty="0"/>
              <a:t>Foreign cooperation, internships </a:t>
            </a:r>
            <a:r>
              <a:rPr lang="en-US" sz="2000" dirty="0"/>
              <a:t>– International Department – ​​office 1.26</a:t>
            </a:r>
            <a:endParaRPr lang="cs-CZ" sz="2000" dirty="0"/>
          </a:p>
          <a:p>
            <a:r>
              <a:rPr lang="pt-BR" sz="2000" i="1" dirty="0"/>
              <a:t>Contact:</a:t>
            </a:r>
            <a:r>
              <a:rPr lang="pt-BR" sz="2000" dirty="0"/>
              <a:t> Pátkova 2137/5, Prague 8 Tel: 224 271 430</a:t>
            </a:r>
            <a:endParaRPr lang="cs-CZ" sz="2000" dirty="0"/>
          </a:p>
          <a:p>
            <a:r>
              <a:rPr lang="cs-CZ" sz="2000" dirty="0" err="1"/>
              <a:t>Emails</a:t>
            </a:r>
            <a:r>
              <a:rPr lang="cs-CZ" sz="2000" dirty="0"/>
              <a:t>: </a:t>
            </a:r>
          </a:p>
          <a:p>
            <a:pPr lvl="1"/>
            <a:r>
              <a:rPr lang="cs-CZ" sz="2000" dirty="0">
                <a:hlinkClick r:id="rId2"/>
              </a:rPr>
              <a:t>phd@fhs.cuni.cz</a:t>
            </a:r>
            <a:endParaRPr lang="cs-CZ" sz="2000" dirty="0"/>
          </a:p>
          <a:p>
            <a:pPr lvl="1"/>
            <a:r>
              <a:rPr lang="cs-CZ" sz="2000" dirty="0">
                <a:hlinkClick r:id="rId3"/>
              </a:rPr>
              <a:t>jana.jenickova@fhs.cuni.cz</a:t>
            </a:r>
            <a:endParaRPr lang="cs-CZ" sz="2000" dirty="0"/>
          </a:p>
          <a:p>
            <a:pPr lvl="1"/>
            <a:r>
              <a:rPr lang="cs-CZ" sz="2000" dirty="0">
                <a:hlinkClick r:id="rId4"/>
              </a:rPr>
              <a:t>milada.pajgrtova@fhs.cuni.cz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2016208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 err="1"/>
              <a:t>Annual</a:t>
            </a:r>
            <a:r>
              <a:rPr lang="cs-CZ" b="1" dirty="0"/>
              <a:t> </a:t>
            </a:r>
            <a:r>
              <a:rPr lang="cs-CZ" b="1" dirty="0" err="1"/>
              <a:t>Check</a:t>
            </a:r>
            <a:r>
              <a:rPr lang="cs-CZ" b="1" dirty="0"/>
              <a:t> – </a:t>
            </a:r>
            <a:r>
              <a:rPr lang="cs-CZ" b="1" dirty="0" err="1"/>
              <a:t>What</a:t>
            </a:r>
            <a:r>
              <a:rPr lang="cs-CZ" b="1" dirty="0"/>
              <a:t> </a:t>
            </a:r>
            <a:r>
              <a:rPr lang="cs-CZ" b="1" dirty="0" err="1"/>
              <a:t>Is</a:t>
            </a:r>
            <a:r>
              <a:rPr lang="cs-CZ" b="1" dirty="0"/>
              <a:t> </a:t>
            </a:r>
            <a:r>
              <a:rPr lang="cs-CZ" b="1" dirty="0" err="1"/>
              <a:t>Evaluated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cs-CZ" sz="2000" dirty="0" err="1"/>
              <a:t>Whether</a:t>
            </a:r>
            <a:r>
              <a:rPr lang="cs-CZ" sz="2000" dirty="0"/>
              <a:t> </a:t>
            </a:r>
            <a:r>
              <a:rPr lang="cs-CZ" sz="2000" dirty="0" err="1"/>
              <a:t>the</a:t>
            </a:r>
            <a:r>
              <a:rPr lang="cs-CZ" sz="2000" dirty="0"/>
              <a:t> student </a:t>
            </a:r>
            <a:r>
              <a:rPr lang="cs-CZ" sz="2000" dirty="0" err="1"/>
              <a:t>fulfilled</a:t>
            </a:r>
            <a:r>
              <a:rPr lang="cs-CZ" sz="2000" dirty="0"/>
              <a:t> </a:t>
            </a:r>
            <a:r>
              <a:rPr lang="cs-CZ" sz="2000" dirty="0" err="1"/>
              <a:t>everything</a:t>
            </a:r>
            <a:r>
              <a:rPr lang="cs-CZ" sz="2000" dirty="0"/>
              <a:t> </a:t>
            </a:r>
            <a:r>
              <a:rPr lang="cs-CZ" sz="2000" dirty="0" err="1"/>
              <a:t>scheduled</a:t>
            </a:r>
            <a:r>
              <a:rPr lang="cs-CZ" sz="2000" dirty="0"/>
              <a:t> </a:t>
            </a:r>
            <a:r>
              <a:rPr lang="cs-CZ" sz="2000" dirty="0" err="1"/>
              <a:t>for</a:t>
            </a:r>
            <a:r>
              <a:rPr lang="cs-CZ" sz="2000" dirty="0"/>
              <a:t> </a:t>
            </a:r>
            <a:r>
              <a:rPr lang="cs-CZ" sz="2000" dirty="0" err="1"/>
              <a:t>that</a:t>
            </a:r>
            <a:r>
              <a:rPr lang="cs-CZ" sz="2000" dirty="0"/>
              <a:t> </a:t>
            </a:r>
            <a:r>
              <a:rPr lang="cs-CZ" sz="2000" dirty="0" err="1"/>
              <a:t>academic</a:t>
            </a:r>
            <a:r>
              <a:rPr lang="cs-CZ" sz="2000" dirty="0"/>
              <a:t> </a:t>
            </a:r>
            <a:r>
              <a:rPr lang="cs-CZ" sz="2000" dirty="0" err="1"/>
              <a:t>year</a:t>
            </a:r>
            <a:r>
              <a:rPr lang="cs-CZ" sz="2000" dirty="0"/>
              <a:t> in </a:t>
            </a:r>
            <a:r>
              <a:rPr lang="cs-CZ" sz="2000" dirty="0" err="1"/>
              <a:t>the</a:t>
            </a:r>
            <a:r>
              <a:rPr lang="cs-CZ" sz="2000" dirty="0"/>
              <a:t> ISP: </a:t>
            </a:r>
            <a:r>
              <a:rPr lang="cs-CZ" sz="2000" dirty="0" err="1"/>
              <a:t>exams</a:t>
            </a:r>
            <a:r>
              <a:rPr lang="cs-CZ" sz="2000" dirty="0"/>
              <a:t>, </a:t>
            </a:r>
            <a:r>
              <a:rPr lang="cs-CZ" sz="2000" dirty="0" err="1"/>
              <a:t>reported</a:t>
            </a:r>
            <a:r>
              <a:rPr lang="cs-CZ" sz="2000" dirty="0"/>
              <a:t> </a:t>
            </a:r>
            <a:r>
              <a:rPr lang="cs-CZ" sz="2000" dirty="0" err="1"/>
              <a:t>publications</a:t>
            </a:r>
            <a:r>
              <a:rPr lang="cs-CZ" sz="2000" dirty="0"/>
              <a:t>, </a:t>
            </a:r>
            <a:r>
              <a:rPr lang="cs-CZ" sz="2000" dirty="0" err="1"/>
              <a:t>internships</a:t>
            </a:r>
            <a:r>
              <a:rPr lang="cs-CZ" sz="2000" dirty="0"/>
              <a:t>, </a:t>
            </a:r>
            <a:r>
              <a:rPr lang="cs-CZ" sz="2000" dirty="0" err="1"/>
              <a:t>other</a:t>
            </a:r>
            <a:r>
              <a:rPr lang="cs-CZ" sz="2000" dirty="0"/>
              <a:t> </a:t>
            </a:r>
            <a:r>
              <a:rPr lang="cs-CZ" sz="2000" dirty="0" err="1"/>
              <a:t>activities</a:t>
            </a:r>
            <a:r>
              <a:rPr lang="cs-CZ" sz="2000" dirty="0"/>
              <a:t>, </a:t>
            </a:r>
            <a:r>
              <a:rPr lang="cs-CZ" sz="2000" dirty="0" err="1"/>
              <a:t>etc</a:t>
            </a:r>
            <a:r>
              <a:rPr lang="cs-CZ" sz="2000" dirty="0"/>
              <a:t>.</a:t>
            </a:r>
          </a:p>
          <a:p>
            <a:pPr lvl="0"/>
            <a:r>
              <a:rPr lang="cs-CZ" sz="2000" dirty="0" err="1"/>
              <a:t>Only</a:t>
            </a:r>
            <a:r>
              <a:rPr lang="cs-CZ" sz="2000" dirty="0"/>
              <a:t> duly </a:t>
            </a:r>
            <a:r>
              <a:rPr lang="cs-CZ" sz="2000" dirty="0" err="1"/>
              <a:t>registered</a:t>
            </a:r>
            <a:r>
              <a:rPr lang="cs-CZ" sz="2000" dirty="0"/>
              <a:t>, </a:t>
            </a:r>
            <a:r>
              <a:rPr lang="cs-CZ" sz="2000" dirty="0" err="1"/>
              <a:t>reported</a:t>
            </a:r>
            <a:r>
              <a:rPr lang="cs-CZ" sz="2000" dirty="0"/>
              <a:t>, </a:t>
            </a:r>
            <a:r>
              <a:rPr lang="cs-CZ" sz="2000" dirty="0" err="1"/>
              <a:t>or</a:t>
            </a:r>
            <a:r>
              <a:rPr lang="cs-CZ" sz="2000" dirty="0"/>
              <a:t> </a:t>
            </a:r>
            <a:r>
              <a:rPr lang="cs-CZ" sz="2000" dirty="0" err="1"/>
              <a:t>confirmed</a:t>
            </a:r>
            <a:r>
              <a:rPr lang="cs-CZ" sz="2000" dirty="0"/>
              <a:t> (in SIS) </a:t>
            </a:r>
            <a:r>
              <a:rPr lang="cs-CZ" sz="2000" dirty="0" err="1"/>
              <a:t>obligations</a:t>
            </a:r>
            <a:r>
              <a:rPr lang="cs-CZ" sz="2000" dirty="0"/>
              <a:t> are </a:t>
            </a:r>
            <a:r>
              <a:rPr lang="cs-CZ" sz="2000" dirty="0" err="1"/>
              <a:t>taken</a:t>
            </a:r>
            <a:r>
              <a:rPr lang="cs-CZ" sz="2000" dirty="0"/>
              <a:t> </a:t>
            </a:r>
            <a:r>
              <a:rPr lang="cs-CZ" sz="2000" dirty="0" err="1"/>
              <a:t>into</a:t>
            </a:r>
            <a:r>
              <a:rPr lang="cs-CZ" sz="2000" dirty="0"/>
              <a:t> </a:t>
            </a:r>
            <a:r>
              <a:rPr lang="cs-CZ" sz="2000" dirty="0" err="1"/>
              <a:t>account</a:t>
            </a:r>
            <a:r>
              <a:rPr lang="cs-CZ" sz="2000" dirty="0"/>
              <a:t>.</a:t>
            </a:r>
          </a:p>
          <a:p>
            <a:pPr lvl="0"/>
            <a:r>
              <a:rPr lang="cs-CZ" sz="2000" dirty="0" err="1"/>
              <a:t>For</a:t>
            </a:r>
            <a:r>
              <a:rPr lang="cs-CZ" sz="2000" dirty="0"/>
              <a:t> </a:t>
            </a:r>
            <a:r>
              <a:rPr lang="cs-CZ" sz="2000" dirty="0" err="1"/>
              <a:t>some</a:t>
            </a:r>
            <a:r>
              <a:rPr lang="cs-CZ" sz="2000" dirty="0"/>
              <a:t> </a:t>
            </a:r>
            <a:r>
              <a:rPr lang="cs-CZ" sz="2000" dirty="0" err="1"/>
              <a:t>exams</a:t>
            </a:r>
            <a:r>
              <a:rPr lang="cs-CZ" sz="2000" dirty="0"/>
              <a:t>, a </a:t>
            </a:r>
            <a:r>
              <a:rPr lang="cs-CZ" sz="2000" dirty="0" err="1"/>
              <a:t>written</a:t>
            </a:r>
            <a:r>
              <a:rPr lang="cs-CZ" sz="2000" dirty="0"/>
              <a:t> </a:t>
            </a:r>
            <a:r>
              <a:rPr lang="cs-CZ" sz="2000" dirty="0" err="1"/>
              <a:t>protocol</a:t>
            </a:r>
            <a:r>
              <a:rPr lang="cs-CZ" sz="2000" dirty="0"/>
              <a:t> </a:t>
            </a:r>
            <a:r>
              <a:rPr lang="cs-CZ" sz="2000" dirty="0" err="1"/>
              <a:t>is</a:t>
            </a:r>
            <a:r>
              <a:rPr lang="cs-CZ" sz="2000" dirty="0"/>
              <a:t> </a:t>
            </a:r>
            <a:r>
              <a:rPr lang="cs-CZ" sz="2000" dirty="0" err="1"/>
              <a:t>also</a:t>
            </a:r>
            <a:r>
              <a:rPr lang="cs-CZ" sz="2000" dirty="0"/>
              <a:t> </a:t>
            </a:r>
            <a:r>
              <a:rPr lang="cs-CZ" sz="2000" dirty="0" err="1"/>
              <a:t>created</a:t>
            </a:r>
            <a:r>
              <a:rPr lang="cs-CZ" sz="2000" dirty="0"/>
              <a:t>.</a:t>
            </a:r>
          </a:p>
          <a:p>
            <a:pPr lvl="0"/>
            <a:r>
              <a:rPr lang="cs-CZ" sz="2000" dirty="0" err="1"/>
              <a:t>Evaluation</a:t>
            </a:r>
            <a:r>
              <a:rPr lang="cs-CZ" sz="2000" dirty="0"/>
              <a:t> </a:t>
            </a:r>
            <a:r>
              <a:rPr lang="cs-CZ" sz="2000" dirty="0" err="1"/>
              <a:t>scale</a:t>
            </a:r>
            <a:r>
              <a:rPr lang="cs-CZ" sz="2000" dirty="0"/>
              <a:t>: </a:t>
            </a:r>
            <a:r>
              <a:rPr lang="cs-CZ" sz="2000" b="1" dirty="0"/>
              <a:t>A–B–C</a:t>
            </a:r>
            <a:r>
              <a:rPr lang="cs-CZ" sz="2000" dirty="0"/>
              <a:t> (</a:t>
            </a:r>
            <a:r>
              <a:rPr lang="cs-CZ" sz="2000" dirty="0" err="1"/>
              <a:t>from</a:t>
            </a:r>
            <a:r>
              <a:rPr lang="cs-CZ" sz="2000" dirty="0"/>
              <a:t> 2026/27: A–B–C–D):</a:t>
            </a:r>
          </a:p>
          <a:p>
            <a:pPr lvl="1"/>
            <a:r>
              <a:rPr lang="cs-CZ" sz="2000" b="1" dirty="0"/>
              <a:t>A</a:t>
            </a:r>
            <a:r>
              <a:rPr lang="cs-CZ" sz="2000" dirty="0"/>
              <a:t> = </a:t>
            </a:r>
            <a:r>
              <a:rPr lang="cs-CZ" sz="2000" dirty="0" err="1"/>
              <a:t>everything</a:t>
            </a:r>
            <a:r>
              <a:rPr lang="cs-CZ" sz="2000" dirty="0"/>
              <a:t> </a:t>
            </a:r>
            <a:r>
              <a:rPr lang="cs-CZ" sz="2000" dirty="0" err="1"/>
              <a:t>is</a:t>
            </a:r>
            <a:r>
              <a:rPr lang="cs-CZ" sz="2000" dirty="0"/>
              <a:t> fine, </a:t>
            </a:r>
            <a:r>
              <a:rPr lang="cs-CZ" sz="2000" dirty="0" err="1"/>
              <a:t>continue</a:t>
            </a:r>
            <a:r>
              <a:rPr lang="cs-CZ" sz="2000" dirty="0"/>
              <a:t> in </a:t>
            </a:r>
            <a:r>
              <a:rPr lang="cs-CZ" sz="2000" dirty="0" err="1"/>
              <a:t>studies</a:t>
            </a:r>
            <a:r>
              <a:rPr lang="cs-CZ" sz="2000" dirty="0"/>
              <a:t>.</a:t>
            </a:r>
          </a:p>
          <a:p>
            <a:pPr lvl="1"/>
            <a:r>
              <a:rPr lang="cs-CZ" sz="2000" b="1" dirty="0"/>
              <a:t>B</a:t>
            </a:r>
            <a:r>
              <a:rPr lang="cs-CZ" sz="2000" dirty="0"/>
              <a:t> = part of </a:t>
            </a:r>
            <a:r>
              <a:rPr lang="cs-CZ" sz="2000" dirty="0" err="1"/>
              <a:t>the</a:t>
            </a:r>
            <a:r>
              <a:rPr lang="cs-CZ" sz="2000" dirty="0"/>
              <a:t> </a:t>
            </a:r>
            <a:r>
              <a:rPr lang="cs-CZ" sz="2000" dirty="0" err="1"/>
              <a:t>plan</a:t>
            </a:r>
            <a:r>
              <a:rPr lang="cs-CZ" sz="2000" dirty="0"/>
              <a:t> </a:t>
            </a:r>
            <a:r>
              <a:rPr lang="cs-CZ" sz="2000" dirty="0" err="1"/>
              <a:t>was</a:t>
            </a:r>
            <a:r>
              <a:rPr lang="cs-CZ" sz="2000" dirty="0"/>
              <a:t> not </a:t>
            </a:r>
            <a:r>
              <a:rPr lang="cs-CZ" sz="2000" dirty="0" err="1"/>
              <a:t>completed</a:t>
            </a:r>
            <a:r>
              <a:rPr lang="cs-CZ" sz="2000" dirty="0"/>
              <a:t> → </a:t>
            </a:r>
            <a:r>
              <a:rPr lang="cs-CZ" sz="2000" dirty="0" err="1"/>
              <a:t>doctoral</a:t>
            </a:r>
            <a:r>
              <a:rPr lang="cs-CZ" sz="2000" dirty="0"/>
              <a:t> </a:t>
            </a:r>
            <a:r>
              <a:rPr lang="cs-CZ" sz="2000" dirty="0" err="1"/>
              <a:t>income</a:t>
            </a:r>
            <a:r>
              <a:rPr lang="cs-CZ" sz="2000" dirty="0"/>
              <a:t> </a:t>
            </a:r>
            <a:r>
              <a:rPr lang="cs-CZ" sz="2000" dirty="0" err="1"/>
              <a:t>reduced</a:t>
            </a:r>
            <a:r>
              <a:rPr lang="cs-CZ" sz="2000" dirty="0"/>
              <a:t> to 50% </a:t>
            </a:r>
            <a:r>
              <a:rPr lang="cs-CZ" sz="2000" dirty="0" err="1"/>
              <a:t>for</a:t>
            </a:r>
            <a:r>
              <a:rPr lang="cs-CZ" sz="2000" dirty="0"/>
              <a:t> </a:t>
            </a:r>
            <a:r>
              <a:rPr lang="cs-CZ" sz="2000" dirty="0" err="1"/>
              <a:t>the</a:t>
            </a:r>
            <a:r>
              <a:rPr lang="cs-CZ" sz="2000" dirty="0"/>
              <a:t> </a:t>
            </a:r>
            <a:r>
              <a:rPr lang="cs-CZ" sz="2000" dirty="0" err="1"/>
              <a:t>next</a:t>
            </a:r>
            <a:r>
              <a:rPr lang="cs-CZ" sz="2000" dirty="0"/>
              <a:t> </a:t>
            </a:r>
            <a:r>
              <a:rPr lang="cs-CZ" sz="2000" dirty="0" err="1"/>
              <a:t>year</a:t>
            </a:r>
            <a:r>
              <a:rPr lang="cs-CZ" sz="2000" dirty="0"/>
              <a:t>.</a:t>
            </a:r>
          </a:p>
          <a:p>
            <a:pPr lvl="1"/>
            <a:r>
              <a:rPr lang="cs-CZ" sz="2000" b="1" dirty="0"/>
              <a:t>C (</a:t>
            </a:r>
            <a:r>
              <a:rPr lang="cs-CZ" sz="2000" b="1" dirty="0" err="1"/>
              <a:t>later</a:t>
            </a:r>
            <a:r>
              <a:rPr lang="cs-CZ" sz="2000" b="1" dirty="0"/>
              <a:t> D)</a:t>
            </a:r>
            <a:r>
              <a:rPr lang="cs-CZ" sz="2000" dirty="0"/>
              <a:t> = </a:t>
            </a:r>
            <a:r>
              <a:rPr lang="cs-CZ" sz="2000" dirty="0" err="1"/>
              <a:t>proposal</a:t>
            </a:r>
            <a:r>
              <a:rPr lang="cs-CZ" sz="2000" dirty="0"/>
              <a:t> </a:t>
            </a:r>
            <a:r>
              <a:rPr lang="cs-CZ" sz="2000" dirty="0" err="1"/>
              <a:t>for</a:t>
            </a:r>
            <a:r>
              <a:rPr lang="cs-CZ" sz="2000" dirty="0"/>
              <a:t> </a:t>
            </a:r>
            <a:r>
              <a:rPr lang="cs-CZ" sz="2000" dirty="0" err="1"/>
              <a:t>termination</a:t>
            </a:r>
            <a:r>
              <a:rPr lang="cs-CZ" sz="2000" dirty="0"/>
              <a:t> of </a:t>
            </a:r>
            <a:r>
              <a:rPr lang="cs-CZ" sz="2000" dirty="0" err="1"/>
              <a:t>studies</a:t>
            </a:r>
            <a:r>
              <a:rPr lang="cs-CZ" sz="2000" dirty="0"/>
              <a:t>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err="1"/>
              <a:t>Discussion</a:t>
            </a:r>
            <a:r>
              <a:rPr lang="cs-CZ" b="1" dirty="0"/>
              <a:t> on </a:t>
            </a:r>
            <a:r>
              <a:rPr lang="cs-CZ" b="1" dirty="0" err="1"/>
              <a:t>the</a:t>
            </a:r>
            <a:r>
              <a:rPr lang="cs-CZ" b="1" dirty="0"/>
              <a:t> </a:t>
            </a:r>
            <a:r>
              <a:rPr lang="cs-CZ" b="1" dirty="0" err="1"/>
              <a:t>Dissertation</a:t>
            </a:r>
            <a:r>
              <a:rPr lang="cs-CZ" b="1" dirty="0"/>
              <a:t> </a:t>
            </a:r>
            <a:r>
              <a:rPr lang="cs-CZ" b="1" dirty="0" err="1"/>
              <a:t>Topic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fontScale="92500"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cs-CZ" dirty="0"/>
          </a:p>
          <a:p>
            <a:pPr lvl="0"/>
            <a:r>
              <a:rPr lang="cs-CZ" sz="1900" dirty="0" err="1"/>
              <a:t>The</a:t>
            </a:r>
            <a:r>
              <a:rPr lang="cs-CZ" sz="1900" dirty="0"/>
              <a:t> </a:t>
            </a:r>
            <a:r>
              <a:rPr lang="cs-CZ" sz="1900" b="1" dirty="0" err="1"/>
              <a:t>State</a:t>
            </a:r>
            <a:r>
              <a:rPr lang="cs-CZ" sz="1900" b="1" dirty="0"/>
              <a:t> </a:t>
            </a:r>
            <a:r>
              <a:rPr lang="cs-CZ" sz="1900" b="1" dirty="0" err="1"/>
              <a:t>Doctoral</a:t>
            </a:r>
            <a:r>
              <a:rPr lang="cs-CZ" sz="1900" b="1" dirty="0"/>
              <a:t> </a:t>
            </a:r>
            <a:r>
              <a:rPr lang="cs-CZ" sz="1900" b="1" dirty="0" err="1"/>
              <a:t>Exam</a:t>
            </a:r>
            <a:r>
              <a:rPr lang="cs-CZ" sz="1900" dirty="0"/>
              <a:t> has </a:t>
            </a:r>
            <a:r>
              <a:rPr lang="cs-CZ" sz="1900" dirty="0" err="1"/>
              <a:t>been</a:t>
            </a:r>
            <a:r>
              <a:rPr lang="cs-CZ" sz="1900" dirty="0"/>
              <a:t> </a:t>
            </a:r>
            <a:r>
              <a:rPr lang="cs-CZ" sz="1900" dirty="0" err="1"/>
              <a:t>replaced</a:t>
            </a:r>
            <a:r>
              <a:rPr lang="cs-CZ" sz="1900" dirty="0"/>
              <a:t> by </a:t>
            </a:r>
            <a:r>
              <a:rPr lang="cs-CZ" sz="1900" dirty="0" err="1"/>
              <a:t>the</a:t>
            </a:r>
            <a:r>
              <a:rPr lang="cs-CZ" sz="1900" dirty="0"/>
              <a:t> </a:t>
            </a:r>
            <a:r>
              <a:rPr lang="cs-CZ" sz="1900" b="1" dirty="0" err="1"/>
              <a:t>Discussion</a:t>
            </a:r>
            <a:r>
              <a:rPr lang="cs-CZ" sz="1900" b="1" dirty="0"/>
              <a:t> on </a:t>
            </a:r>
            <a:r>
              <a:rPr lang="cs-CZ" sz="1900" b="1" dirty="0" err="1"/>
              <a:t>the</a:t>
            </a:r>
            <a:r>
              <a:rPr lang="cs-CZ" sz="1900" b="1" dirty="0"/>
              <a:t> </a:t>
            </a:r>
            <a:r>
              <a:rPr lang="cs-CZ" sz="1900" b="1" dirty="0" err="1"/>
              <a:t>Dissertation</a:t>
            </a:r>
            <a:r>
              <a:rPr lang="cs-CZ" sz="1900" b="1" dirty="0"/>
              <a:t> </a:t>
            </a:r>
            <a:r>
              <a:rPr lang="cs-CZ" sz="1900" b="1" dirty="0" err="1"/>
              <a:t>Topic</a:t>
            </a:r>
            <a:r>
              <a:rPr lang="cs-CZ" sz="1900" dirty="0"/>
              <a:t>.</a:t>
            </a:r>
          </a:p>
          <a:p>
            <a:pPr lvl="0"/>
            <a:r>
              <a:rPr lang="cs-CZ" sz="1900" dirty="0" err="1"/>
              <a:t>Fulfilled</a:t>
            </a:r>
            <a:r>
              <a:rPr lang="cs-CZ" sz="1900" dirty="0"/>
              <a:t> in </a:t>
            </a:r>
            <a:r>
              <a:rPr lang="cs-CZ" sz="1900" dirty="0" err="1"/>
              <a:t>the</a:t>
            </a:r>
            <a:r>
              <a:rPr lang="cs-CZ" sz="1900" dirty="0"/>
              <a:t> </a:t>
            </a:r>
            <a:r>
              <a:rPr lang="cs-CZ" sz="1900" b="1" dirty="0" err="1"/>
              <a:t>summer</a:t>
            </a:r>
            <a:r>
              <a:rPr lang="cs-CZ" sz="1900" b="1" dirty="0"/>
              <a:t> </a:t>
            </a:r>
            <a:r>
              <a:rPr lang="cs-CZ" sz="1900" b="1" dirty="0" err="1"/>
              <a:t>semester</a:t>
            </a:r>
            <a:r>
              <a:rPr lang="cs-CZ" sz="1900" b="1" dirty="0"/>
              <a:t> of </a:t>
            </a:r>
            <a:r>
              <a:rPr lang="cs-CZ" sz="1900" b="1" dirty="0" err="1"/>
              <a:t>the</a:t>
            </a:r>
            <a:r>
              <a:rPr lang="cs-CZ" sz="1900" b="1" dirty="0"/>
              <a:t> 2nd </a:t>
            </a:r>
            <a:r>
              <a:rPr lang="cs-CZ" sz="1900" b="1" dirty="0" err="1"/>
              <a:t>year</a:t>
            </a:r>
            <a:r>
              <a:rPr lang="cs-CZ" sz="1900" b="1" dirty="0"/>
              <a:t> of study</a:t>
            </a:r>
            <a:r>
              <a:rPr lang="cs-CZ" sz="1900" dirty="0"/>
              <a:t> – </a:t>
            </a:r>
            <a:r>
              <a:rPr lang="cs-CZ" sz="1900" dirty="0" err="1"/>
              <a:t>starting</a:t>
            </a:r>
            <a:r>
              <a:rPr lang="cs-CZ" sz="1900" dirty="0"/>
              <a:t> </a:t>
            </a:r>
            <a:r>
              <a:rPr lang="cs-CZ" sz="1900" b="1" dirty="0"/>
              <a:t>June 2025</a:t>
            </a:r>
            <a:r>
              <a:rPr lang="cs-CZ" sz="1900" dirty="0"/>
              <a:t>.</a:t>
            </a:r>
          </a:p>
          <a:p>
            <a:pPr lvl="0"/>
            <a:r>
              <a:rPr lang="cs-CZ" sz="1900" dirty="0" err="1"/>
              <a:t>The</a:t>
            </a:r>
            <a:r>
              <a:rPr lang="cs-CZ" sz="1900" dirty="0"/>
              <a:t> student </a:t>
            </a:r>
            <a:r>
              <a:rPr lang="cs-CZ" sz="1900" dirty="0" err="1"/>
              <a:t>submits</a:t>
            </a:r>
            <a:r>
              <a:rPr lang="cs-CZ" sz="1900" dirty="0"/>
              <a:t>, via </a:t>
            </a:r>
            <a:r>
              <a:rPr lang="cs-CZ" sz="1900" dirty="0" err="1"/>
              <a:t>the</a:t>
            </a:r>
            <a:r>
              <a:rPr lang="cs-CZ" sz="1900" dirty="0"/>
              <a:t> </a:t>
            </a:r>
            <a:r>
              <a:rPr lang="cs-CZ" sz="1900" dirty="0" err="1"/>
              <a:t>Doctoral</a:t>
            </a:r>
            <a:r>
              <a:rPr lang="cs-CZ" sz="1900" dirty="0"/>
              <a:t> </a:t>
            </a:r>
            <a:r>
              <a:rPr lang="cs-CZ" sz="1900" dirty="0" err="1"/>
              <a:t>Studies</a:t>
            </a:r>
            <a:r>
              <a:rPr lang="cs-CZ" sz="1900" dirty="0"/>
              <a:t> Department, </a:t>
            </a:r>
            <a:r>
              <a:rPr lang="cs-CZ" sz="1900" dirty="0" err="1"/>
              <a:t>at</a:t>
            </a:r>
            <a:r>
              <a:rPr lang="cs-CZ" sz="1900" dirty="0"/>
              <a:t> least </a:t>
            </a:r>
            <a:r>
              <a:rPr lang="cs-CZ" sz="1900" dirty="0" err="1"/>
              <a:t>one</a:t>
            </a:r>
            <a:r>
              <a:rPr lang="cs-CZ" sz="1900" dirty="0"/>
              <a:t> </a:t>
            </a:r>
            <a:r>
              <a:rPr lang="cs-CZ" sz="1900" dirty="0" err="1"/>
              <a:t>month</a:t>
            </a:r>
            <a:r>
              <a:rPr lang="cs-CZ" sz="1900" dirty="0"/>
              <a:t> in </a:t>
            </a:r>
            <a:r>
              <a:rPr lang="cs-CZ" sz="1900" dirty="0" err="1"/>
              <a:t>advance</a:t>
            </a:r>
            <a:r>
              <a:rPr lang="cs-CZ" sz="1900" dirty="0"/>
              <a:t>:</a:t>
            </a:r>
          </a:p>
          <a:p>
            <a:pPr lvl="1"/>
            <a:r>
              <a:rPr lang="cs-CZ" sz="1900" dirty="0" err="1"/>
              <a:t>first</a:t>
            </a:r>
            <a:r>
              <a:rPr lang="cs-CZ" sz="1900" dirty="0"/>
              <a:t> draft of </a:t>
            </a:r>
            <a:r>
              <a:rPr lang="cs-CZ" sz="1900" dirty="0" err="1"/>
              <a:t>the</a:t>
            </a:r>
            <a:r>
              <a:rPr lang="cs-CZ" sz="1900" dirty="0"/>
              <a:t> </a:t>
            </a:r>
            <a:r>
              <a:rPr lang="cs-CZ" sz="1900" dirty="0" err="1"/>
              <a:t>dissertation</a:t>
            </a:r>
            <a:r>
              <a:rPr lang="cs-CZ" sz="1900" dirty="0"/>
              <a:t> </a:t>
            </a:r>
            <a:r>
              <a:rPr lang="cs-CZ" sz="1900" dirty="0" err="1"/>
              <a:t>including</a:t>
            </a:r>
            <a:r>
              <a:rPr lang="cs-CZ" sz="1900" dirty="0"/>
              <a:t>:</a:t>
            </a:r>
          </a:p>
          <a:p>
            <a:pPr lvl="2"/>
            <a:r>
              <a:rPr lang="cs-CZ" sz="1900" dirty="0" err="1"/>
              <a:t>updated</a:t>
            </a:r>
            <a:r>
              <a:rPr lang="cs-CZ" sz="1900" dirty="0"/>
              <a:t> </a:t>
            </a:r>
            <a:r>
              <a:rPr lang="cs-CZ" sz="1900" dirty="0" err="1"/>
              <a:t>structure</a:t>
            </a:r>
            <a:r>
              <a:rPr lang="cs-CZ" sz="1900" dirty="0"/>
              <a:t> and </a:t>
            </a:r>
            <a:r>
              <a:rPr lang="cs-CZ" sz="1900" dirty="0" err="1"/>
              <a:t>contents</a:t>
            </a:r>
            <a:r>
              <a:rPr lang="cs-CZ" sz="1900" dirty="0"/>
              <a:t>,</a:t>
            </a:r>
          </a:p>
          <a:p>
            <a:pPr lvl="2"/>
            <a:r>
              <a:rPr lang="cs-CZ" sz="1900" dirty="0" err="1"/>
              <a:t>theoretical</a:t>
            </a:r>
            <a:r>
              <a:rPr lang="cs-CZ" sz="1900" dirty="0"/>
              <a:t> framework,</a:t>
            </a:r>
          </a:p>
          <a:p>
            <a:pPr lvl="2"/>
            <a:r>
              <a:rPr lang="cs-CZ" sz="1900" dirty="0" err="1"/>
              <a:t>chosen</a:t>
            </a:r>
            <a:r>
              <a:rPr lang="cs-CZ" sz="1900" dirty="0"/>
              <a:t> </a:t>
            </a:r>
            <a:r>
              <a:rPr lang="cs-CZ" sz="1900" dirty="0" err="1"/>
              <a:t>methodology</a:t>
            </a:r>
            <a:r>
              <a:rPr lang="cs-CZ" sz="1900" dirty="0"/>
              <a:t>,</a:t>
            </a:r>
          </a:p>
          <a:p>
            <a:pPr lvl="2"/>
            <a:r>
              <a:rPr lang="cs-CZ" sz="1900" dirty="0" err="1"/>
              <a:t>current</a:t>
            </a:r>
            <a:r>
              <a:rPr lang="cs-CZ" sz="1900" dirty="0"/>
              <a:t> </a:t>
            </a:r>
            <a:r>
              <a:rPr lang="cs-CZ" sz="1900" dirty="0" err="1"/>
              <a:t>state</a:t>
            </a:r>
            <a:r>
              <a:rPr lang="cs-CZ" sz="1900" dirty="0"/>
              <a:t> of </a:t>
            </a:r>
            <a:r>
              <a:rPr lang="cs-CZ" sz="1900" dirty="0" err="1"/>
              <a:t>research</a:t>
            </a:r>
            <a:r>
              <a:rPr lang="cs-CZ" sz="1900" dirty="0"/>
              <a:t>.</a:t>
            </a:r>
          </a:p>
          <a:p>
            <a:pPr lvl="0"/>
            <a:r>
              <a:rPr lang="cs-CZ" sz="1900" dirty="0" err="1"/>
              <a:t>Specific</a:t>
            </a:r>
            <a:r>
              <a:rPr lang="cs-CZ" sz="1900" dirty="0"/>
              <a:t> </a:t>
            </a:r>
            <a:r>
              <a:rPr lang="cs-CZ" sz="1900" dirty="0" err="1"/>
              <a:t>requirements</a:t>
            </a:r>
            <a:r>
              <a:rPr lang="cs-CZ" sz="1900" dirty="0"/>
              <a:t> </a:t>
            </a:r>
            <a:r>
              <a:rPr lang="cs-CZ" sz="1900" dirty="0" err="1"/>
              <a:t>for</a:t>
            </a:r>
            <a:r>
              <a:rPr lang="cs-CZ" sz="1900" dirty="0"/>
              <a:t> </a:t>
            </a:r>
            <a:r>
              <a:rPr lang="cs-CZ" sz="1900" dirty="0" err="1"/>
              <a:t>the</a:t>
            </a:r>
            <a:r>
              <a:rPr lang="cs-CZ" sz="1900" dirty="0"/>
              <a:t> </a:t>
            </a:r>
            <a:r>
              <a:rPr lang="cs-CZ" sz="1900" dirty="0" err="1"/>
              <a:t>submitted</a:t>
            </a:r>
            <a:r>
              <a:rPr lang="cs-CZ" sz="1900" dirty="0"/>
              <a:t> </a:t>
            </a:r>
            <a:r>
              <a:rPr lang="cs-CZ" sz="1900" dirty="0" err="1"/>
              <a:t>material</a:t>
            </a:r>
            <a:r>
              <a:rPr lang="cs-CZ" sz="1900" dirty="0"/>
              <a:t> are </a:t>
            </a:r>
            <a:r>
              <a:rPr lang="cs-CZ" sz="1900" dirty="0" err="1"/>
              <a:t>given</a:t>
            </a:r>
            <a:r>
              <a:rPr lang="cs-CZ" sz="1900" dirty="0"/>
              <a:t> in </a:t>
            </a:r>
            <a:r>
              <a:rPr lang="cs-CZ" sz="1900" dirty="0" err="1"/>
              <a:t>the</a:t>
            </a:r>
            <a:r>
              <a:rPr lang="cs-CZ" sz="1900" dirty="0"/>
              <a:t> </a:t>
            </a:r>
            <a:r>
              <a:rPr lang="cs-CZ" sz="1900" dirty="0" err="1"/>
              <a:t>syllabus</a:t>
            </a:r>
            <a:r>
              <a:rPr lang="cs-CZ" sz="1900" dirty="0"/>
              <a:t> of </a:t>
            </a:r>
            <a:r>
              <a:rPr lang="cs-CZ" sz="1900" dirty="0" err="1"/>
              <a:t>the</a:t>
            </a:r>
            <a:r>
              <a:rPr lang="cs-CZ" sz="1900" dirty="0"/>
              <a:t> </a:t>
            </a:r>
            <a:r>
              <a:rPr lang="cs-CZ" sz="1900" dirty="0" err="1"/>
              <a:t>course</a:t>
            </a:r>
            <a:r>
              <a:rPr lang="cs-CZ" sz="1900" dirty="0"/>
              <a:t>.</a:t>
            </a:r>
          </a:p>
          <a:p>
            <a:r>
              <a:rPr lang="cs-CZ" sz="1700" dirty="0" err="1"/>
              <a:t>Evaluation</a:t>
            </a:r>
            <a:r>
              <a:rPr lang="cs-CZ" sz="1700" dirty="0"/>
              <a:t>: </a:t>
            </a:r>
            <a:r>
              <a:rPr lang="cs-CZ" sz="1700" b="1" dirty="0" err="1"/>
              <a:t>Pass</a:t>
            </a:r>
            <a:r>
              <a:rPr lang="cs-CZ" sz="1700" b="1" dirty="0"/>
              <a:t>/</a:t>
            </a:r>
            <a:r>
              <a:rPr lang="cs-CZ" sz="1700" b="1" dirty="0" err="1"/>
              <a:t>Fail</a:t>
            </a:r>
            <a:r>
              <a:rPr lang="cs-CZ" sz="1700" dirty="0"/>
              <a:t> (no </a:t>
            </a:r>
            <a:r>
              <a:rPr lang="cs-CZ" sz="1700" dirty="0" err="1"/>
              <a:t>grades</a:t>
            </a:r>
            <a:r>
              <a:rPr lang="cs-CZ" sz="1700" dirty="0"/>
              <a:t>).</a:t>
            </a:r>
          </a:p>
          <a:p>
            <a:pPr lvl="0"/>
            <a:endParaRPr lang="cs-CZ" sz="1900" dirty="0"/>
          </a:p>
          <a:p>
            <a:pPr marL="274320" indent="-274320" algn="just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cs-CZ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Defense of </a:t>
            </a:r>
            <a:r>
              <a:rPr lang="cs-CZ" b="1" dirty="0" err="1"/>
              <a:t>the</a:t>
            </a:r>
            <a:r>
              <a:rPr lang="cs-CZ" b="1" dirty="0"/>
              <a:t> </a:t>
            </a:r>
            <a:r>
              <a:rPr lang="cs-CZ" b="1" dirty="0" err="1"/>
              <a:t>Dissertation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final</a:t>
            </a:r>
            <a:r>
              <a:rPr lang="cs-CZ" dirty="0"/>
              <a:t> </a:t>
            </a:r>
            <a:r>
              <a:rPr lang="cs-CZ" dirty="0" err="1"/>
              <a:t>obligation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b="1" dirty="0" err="1"/>
              <a:t>dissertation</a:t>
            </a:r>
            <a:r>
              <a:rPr lang="cs-CZ" b="1" dirty="0"/>
              <a:t> defense</a:t>
            </a:r>
            <a:r>
              <a:rPr lang="cs-CZ" dirty="0"/>
              <a:t>.</a:t>
            </a:r>
          </a:p>
          <a:p>
            <a:pPr lvl="0"/>
            <a:r>
              <a:rPr lang="cs-CZ" dirty="0" err="1"/>
              <a:t>The</a:t>
            </a:r>
            <a:r>
              <a:rPr lang="cs-CZ" dirty="0"/>
              <a:t> defense </a:t>
            </a:r>
            <a:r>
              <a:rPr lang="cs-CZ" dirty="0" err="1"/>
              <a:t>can</a:t>
            </a:r>
            <a:r>
              <a:rPr lang="cs-CZ" dirty="0"/>
              <a:t> </a:t>
            </a:r>
            <a:r>
              <a:rPr lang="cs-CZ" dirty="0" err="1"/>
              <a:t>only</a:t>
            </a:r>
            <a:r>
              <a:rPr lang="cs-CZ" dirty="0"/>
              <a:t> </a:t>
            </a:r>
            <a:r>
              <a:rPr lang="cs-CZ" dirty="0" err="1"/>
              <a:t>take</a:t>
            </a:r>
            <a:r>
              <a:rPr lang="cs-CZ" dirty="0"/>
              <a:t> place </a:t>
            </a:r>
            <a:r>
              <a:rPr lang="cs-CZ" dirty="0" err="1"/>
              <a:t>after</a:t>
            </a:r>
            <a:r>
              <a:rPr lang="cs-CZ" dirty="0"/>
              <a:t> </a:t>
            </a:r>
            <a:r>
              <a:rPr lang="cs-CZ" dirty="0" err="1"/>
              <a:t>completing</a:t>
            </a:r>
            <a:r>
              <a:rPr lang="cs-CZ" dirty="0"/>
              <a:t> </a:t>
            </a:r>
            <a:r>
              <a:rPr lang="cs-CZ" dirty="0" err="1"/>
              <a:t>all</a:t>
            </a:r>
            <a:r>
              <a:rPr lang="cs-CZ" dirty="0"/>
              <a:t> </a:t>
            </a:r>
            <a:r>
              <a:rPr lang="cs-CZ" dirty="0" err="1"/>
              <a:t>other</a:t>
            </a:r>
            <a:r>
              <a:rPr lang="cs-CZ" dirty="0"/>
              <a:t> study </a:t>
            </a:r>
            <a:r>
              <a:rPr lang="cs-CZ" dirty="0" err="1"/>
              <a:t>requirements</a:t>
            </a:r>
            <a:r>
              <a:rPr lang="cs-CZ" dirty="0"/>
              <a:t>, </a:t>
            </a:r>
            <a:r>
              <a:rPr lang="cs-CZ" dirty="0" err="1"/>
              <a:t>including</a:t>
            </a:r>
            <a:r>
              <a:rPr lang="cs-CZ" dirty="0"/>
              <a:t> </a:t>
            </a:r>
            <a:r>
              <a:rPr lang="cs-CZ" dirty="0" err="1"/>
              <a:t>publications</a:t>
            </a:r>
            <a:r>
              <a:rPr lang="cs-CZ" dirty="0"/>
              <a:t>.</a:t>
            </a:r>
          </a:p>
          <a:p>
            <a:pPr lvl="0"/>
            <a:r>
              <a:rPr lang="cs-CZ" dirty="0" err="1"/>
              <a:t>Both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discussion</a:t>
            </a:r>
            <a:r>
              <a:rPr lang="cs-CZ" dirty="0"/>
              <a:t> and </a:t>
            </a:r>
            <a:r>
              <a:rPr lang="cs-CZ" dirty="0" err="1"/>
              <a:t>the</a:t>
            </a:r>
            <a:r>
              <a:rPr lang="cs-CZ" dirty="0"/>
              <a:t> defense </a:t>
            </a:r>
            <a:r>
              <a:rPr lang="cs-CZ" dirty="0" err="1"/>
              <a:t>can</a:t>
            </a:r>
            <a:r>
              <a:rPr lang="cs-CZ" dirty="0"/>
              <a:t> </a:t>
            </a:r>
            <a:r>
              <a:rPr lang="cs-CZ" dirty="0" err="1"/>
              <a:t>be</a:t>
            </a:r>
            <a:r>
              <a:rPr lang="cs-CZ" dirty="0"/>
              <a:t> </a:t>
            </a:r>
            <a:r>
              <a:rPr lang="cs-CZ" dirty="0" err="1"/>
              <a:t>repeated</a:t>
            </a:r>
            <a:r>
              <a:rPr lang="cs-CZ" dirty="0"/>
              <a:t> </a:t>
            </a:r>
            <a:r>
              <a:rPr lang="cs-CZ" dirty="0" err="1"/>
              <a:t>only</a:t>
            </a:r>
            <a:r>
              <a:rPr lang="cs-CZ" dirty="0"/>
              <a:t> </a:t>
            </a:r>
            <a:r>
              <a:rPr lang="cs-CZ" dirty="0" err="1"/>
              <a:t>once</a:t>
            </a:r>
            <a:r>
              <a:rPr lang="cs-CZ" dirty="0"/>
              <a:t>.</a:t>
            </a:r>
          </a:p>
          <a:p>
            <a:pPr lvl="0"/>
            <a:r>
              <a:rPr lang="cs-CZ" dirty="0"/>
              <a:t>In case of </a:t>
            </a:r>
            <a:r>
              <a:rPr lang="cs-CZ" dirty="0" err="1"/>
              <a:t>unsuccessful</a:t>
            </a:r>
            <a:r>
              <a:rPr lang="cs-CZ" dirty="0"/>
              <a:t> defense,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corrected</a:t>
            </a:r>
            <a:r>
              <a:rPr lang="cs-CZ" dirty="0"/>
              <a:t> </a:t>
            </a:r>
            <a:r>
              <a:rPr lang="cs-CZ" dirty="0" err="1"/>
              <a:t>dissertation</a:t>
            </a:r>
            <a:r>
              <a:rPr lang="cs-CZ" dirty="0"/>
              <a:t> </a:t>
            </a:r>
            <a:r>
              <a:rPr lang="cs-CZ" dirty="0" err="1"/>
              <a:t>may</a:t>
            </a:r>
            <a:r>
              <a:rPr lang="cs-CZ" dirty="0"/>
              <a:t> </a:t>
            </a:r>
            <a:r>
              <a:rPr lang="cs-CZ" dirty="0" err="1"/>
              <a:t>be</a:t>
            </a:r>
            <a:r>
              <a:rPr lang="cs-CZ" dirty="0"/>
              <a:t> </a:t>
            </a:r>
            <a:r>
              <a:rPr lang="cs-CZ" dirty="0" err="1"/>
              <a:t>resubmitted</a:t>
            </a:r>
            <a:r>
              <a:rPr lang="cs-CZ" dirty="0"/>
              <a:t> no </a:t>
            </a:r>
            <a:r>
              <a:rPr lang="cs-CZ" dirty="0" err="1"/>
              <a:t>earlier</a:t>
            </a:r>
            <a:r>
              <a:rPr lang="cs-CZ" dirty="0"/>
              <a:t> </a:t>
            </a:r>
            <a:r>
              <a:rPr lang="cs-CZ" dirty="0" err="1"/>
              <a:t>than</a:t>
            </a:r>
            <a:r>
              <a:rPr lang="cs-CZ" dirty="0"/>
              <a:t> </a:t>
            </a:r>
            <a:r>
              <a:rPr lang="cs-CZ" b="1" dirty="0"/>
              <a:t>6 </a:t>
            </a:r>
            <a:r>
              <a:rPr lang="cs-CZ" b="1" dirty="0" err="1"/>
              <a:t>months</a:t>
            </a:r>
            <a:r>
              <a:rPr lang="cs-CZ" b="1" dirty="0"/>
              <a:t> </a:t>
            </a:r>
            <a:r>
              <a:rPr lang="cs-CZ" b="1" dirty="0" err="1"/>
              <a:t>later</a:t>
            </a:r>
            <a:r>
              <a:rPr lang="cs-CZ" dirty="0"/>
              <a:t>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7468691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err="1"/>
              <a:t>Conditions</a:t>
            </a:r>
            <a:r>
              <a:rPr lang="cs-CZ" b="1" dirty="0"/>
              <a:t> </a:t>
            </a:r>
            <a:r>
              <a:rPr lang="cs-CZ" b="1" dirty="0" err="1"/>
              <a:t>for</a:t>
            </a:r>
            <a:r>
              <a:rPr lang="cs-CZ" b="1" dirty="0"/>
              <a:t> </a:t>
            </a:r>
            <a:r>
              <a:rPr lang="cs-CZ" b="1" dirty="0" err="1"/>
              <a:t>Graduation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/>
          </a:bodyPr>
          <a:lstStyle/>
          <a:p>
            <a:pPr lvl="0"/>
            <a:r>
              <a:rPr lang="cs-CZ" dirty="0" err="1"/>
              <a:t>Fulfill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Individual</a:t>
            </a:r>
            <a:r>
              <a:rPr lang="cs-CZ" dirty="0"/>
              <a:t> Study </a:t>
            </a:r>
            <a:r>
              <a:rPr lang="cs-CZ" dirty="0" err="1"/>
              <a:t>Plan</a:t>
            </a:r>
            <a:r>
              <a:rPr lang="cs-CZ" dirty="0"/>
              <a:t>.</a:t>
            </a:r>
          </a:p>
          <a:p>
            <a:pPr lvl="0"/>
            <a:r>
              <a:rPr lang="cs-CZ" dirty="0" err="1"/>
              <a:t>Properly</a:t>
            </a:r>
            <a:r>
              <a:rPr lang="cs-CZ" dirty="0"/>
              <a:t> </a:t>
            </a:r>
            <a:r>
              <a:rPr lang="cs-CZ" dirty="0" err="1"/>
              <a:t>record</a:t>
            </a:r>
            <a:r>
              <a:rPr lang="cs-CZ" dirty="0"/>
              <a:t> </a:t>
            </a:r>
            <a:r>
              <a:rPr lang="cs-CZ" dirty="0" err="1"/>
              <a:t>publications</a:t>
            </a:r>
            <a:r>
              <a:rPr lang="cs-CZ" dirty="0"/>
              <a:t> in OBD.</a:t>
            </a:r>
          </a:p>
          <a:p>
            <a:pPr lvl="0"/>
            <a:r>
              <a:rPr lang="cs-CZ" dirty="0"/>
              <a:t>Report </a:t>
            </a:r>
            <a:r>
              <a:rPr lang="cs-CZ" dirty="0" err="1"/>
              <a:t>active</a:t>
            </a:r>
            <a:r>
              <a:rPr lang="cs-CZ" dirty="0"/>
              <a:t> </a:t>
            </a:r>
            <a:r>
              <a:rPr lang="cs-CZ" dirty="0" err="1"/>
              <a:t>participation</a:t>
            </a:r>
            <a:r>
              <a:rPr lang="cs-CZ" dirty="0"/>
              <a:t> </a:t>
            </a:r>
            <a:r>
              <a:rPr lang="cs-CZ" dirty="0" err="1"/>
              <a:t>at</a:t>
            </a:r>
            <a:r>
              <a:rPr lang="cs-CZ" dirty="0"/>
              <a:t> </a:t>
            </a:r>
            <a:r>
              <a:rPr lang="cs-CZ" dirty="0" err="1"/>
              <a:t>conferences</a:t>
            </a:r>
            <a:r>
              <a:rPr lang="cs-CZ" dirty="0"/>
              <a:t>.</a:t>
            </a:r>
          </a:p>
          <a:p>
            <a:pPr lvl="0"/>
            <a:r>
              <a:rPr lang="cs-CZ" dirty="0" err="1"/>
              <a:t>Complete</a:t>
            </a:r>
            <a:r>
              <a:rPr lang="cs-CZ" dirty="0"/>
              <a:t> </a:t>
            </a:r>
            <a:r>
              <a:rPr lang="cs-CZ" dirty="0" err="1"/>
              <a:t>compulsory</a:t>
            </a:r>
            <a:r>
              <a:rPr lang="cs-CZ" dirty="0"/>
              <a:t> and </a:t>
            </a:r>
            <a:r>
              <a:rPr lang="cs-CZ" dirty="0" err="1"/>
              <a:t>compulsory-elective</a:t>
            </a:r>
            <a:r>
              <a:rPr lang="cs-CZ" dirty="0"/>
              <a:t> </a:t>
            </a:r>
            <a:r>
              <a:rPr lang="cs-CZ" dirty="0" err="1"/>
              <a:t>courses</a:t>
            </a:r>
            <a:r>
              <a:rPr lang="cs-CZ" dirty="0"/>
              <a:t>.</a:t>
            </a:r>
          </a:p>
          <a:p>
            <a:pPr lvl="0"/>
            <a:r>
              <a:rPr lang="cs-CZ" dirty="0" err="1"/>
              <a:t>Fulfill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international</a:t>
            </a:r>
            <a:r>
              <a:rPr lang="cs-CZ" dirty="0"/>
              <a:t> </a:t>
            </a:r>
            <a:r>
              <a:rPr lang="cs-CZ" dirty="0" err="1"/>
              <a:t>internship</a:t>
            </a:r>
            <a:r>
              <a:rPr lang="cs-CZ" dirty="0"/>
              <a:t> </a:t>
            </a:r>
            <a:r>
              <a:rPr lang="cs-CZ" dirty="0" err="1"/>
              <a:t>requirement</a:t>
            </a:r>
            <a:r>
              <a:rPr lang="cs-CZ" dirty="0"/>
              <a:t>.</a:t>
            </a:r>
          </a:p>
          <a:p>
            <a:pPr lvl="0"/>
            <a:r>
              <a:rPr lang="cs-CZ" dirty="0" err="1"/>
              <a:t>Successfully</a:t>
            </a:r>
            <a:r>
              <a:rPr lang="cs-CZ" dirty="0"/>
              <a:t> </a:t>
            </a:r>
            <a:r>
              <a:rPr lang="cs-CZ" dirty="0" err="1"/>
              <a:t>defend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dissertation</a:t>
            </a:r>
            <a:r>
              <a:rPr lang="cs-CZ" dirty="0"/>
              <a:t>.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cs-CZ" dirty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cs-CZ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err="1"/>
              <a:t>Duration</a:t>
            </a:r>
            <a:r>
              <a:rPr lang="cs-CZ" b="1" dirty="0"/>
              <a:t> of Study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cs-CZ" b="1" dirty="0"/>
              <a:t>Standard </a:t>
            </a:r>
            <a:r>
              <a:rPr lang="cs-CZ" b="1" dirty="0" err="1"/>
              <a:t>length</a:t>
            </a:r>
            <a:r>
              <a:rPr lang="cs-CZ" b="1" dirty="0"/>
              <a:t>:</a:t>
            </a:r>
            <a:r>
              <a:rPr lang="cs-CZ" dirty="0"/>
              <a:t> 3 </a:t>
            </a:r>
            <a:r>
              <a:rPr lang="cs-CZ" dirty="0" err="1"/>
              <a:t>or</a:t>
            </a:r>
            <a:r>
              <a:rPr lang="cs-CZ" dirty="0"/>
              <a:t> 4 </a:t>
            </a:r>
            <a:r>
              <a:rPr lang="cs-CZ" dirty="0" err="1"/>
              <a:t>years</a:t>
            </a:r>
            <a:r>
              <a:rPr lang="cs-CZ" dirty="0"/>
              <a:t> (</a:t>
            </a:r>
            <a:r>
              <a:rPr lang="cs-CZ" dirty="0" err="1"/>
              <a:t>depending</a:t>
            </a:r>
            <a:r>
              <a:rPr lang="cs-CZ" dirty="0"/>
              <a:t> on </a:t>
            </a:r>
            <a:r>
              <a:rPr lang="cs-CZ" dirty="0" err="1"/>
              <a:t>accreditation</a:t>
            </a:r>
            <a:r>
              <a:rPr lang="cs-CZ" dirty="0"/>
              <a:t>) – </a:t>
            </a:r>
            <a:r>
              <a:rPr lang="cs-CZ" dirty="0" err="1"/>
              <a:t>this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period </a:t>
            </a:r>
            <a:r>
              <a:rPr lang="cs-CZ" dirty="0" err="1"/>
              <a:t>planned</a:t>
            </a:r>
            <a:r>
              <a:rPr lang="cs-CZ" dirty="0"/>
              <a:t> in </a:t>
            </a:r>
            <a:r>
              <a:rPr lang="cs-CZ" dirty="0" err="1"/>
              <a:t>the</a:t>
            </a:r>
            <a:r>
              <a:rPr lang="cs-CZ" dirty="0"/>
              <a:t> study </a:t>
            </a:r>
            <a:r>
              <a:rPr lang="cs-CZ" dirty="0" err="1"/>
              <a:t>schedule</a:t>
            </a:r>
            <a:r>
              <a:rPr lang="cs-CZ" dirty="0"/>
              <a:t>, </a:t>
            </a:r>
            <a:r>
              <a:rPr lang="cs-CZ" dirty="0" err="1"/>
              <a:t>within</a:t>
            </a:r>
            <a:r>
              <a:rPr lang="cs-CZ" dirty="0"/>
              <a:t> </a:t>
            </a:r>
            <a:r>
              <a:rPr lang="cs-CZ" dirty="0" err="1"/>
              <a:t>which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student </a:t>
            </a:r>
            <a:r>
              <a:rPr lang="cs-CZ" dirty="0" err="1"/>
              <a:t>should</a:t>
            </a:r>
            <a:r>
              <a:rPr lang="cs-CZ" dirty="0"/>
              <a:t> </a:t>
            </a:r>
            <a:r>
              <a:rPr lang="cs-CZ" dirty="0" err="1"/>
              <a:t>finish</a:t>
            </a:r>
            <a:r>
              <a:rPr lang="cs-CZ" dirty="0"/>
              <a:t>.</a:t>
            </a:r>
          </a:p>
          <a:p>
            <a:pPr lvl="0"/>
            <a:r>
              <a:rPr lang="cs-CZ" b="1" dirty="0"/>
              <a:t>Maximum </a:t>
            </a:r>
            <a:r>
              <a:rPr lang="cs-CZ" b="1" dirty="0" err="1"/>
              <a:t>length</a:t>
            </a:r>
            <a:r>
              <a:rPr lang="cs-CZ" b="1" dirty="0"/>
              <a:t>:</a:t>
            </a:r>
            <a:r>
              <a:rPr lang="cs-CZ" dirty="0"/>
              <a:t> 8 </a:t>
            </a:r>
            <a:r>
              <a:rPr lang="cs-CZ" dirty="0" err="1"/>
              <a:t>years</a:t>
            </a:r>
            <a:r>
              <a:rPr lang="cs-CZ" dirty="0"/>
              <a:t>; </a:t>
            </a:r>
            <a:r>
              <a:rPr lang="cs-CZ" dirty="0" err="1"/>
              <a:t>calculated</a:t>
            </a:r>
            <a:r>
              <a:rPr lang="cs-CZ" dirty="0"/>
              <a:t> as 8×365 </a:t>
            </a:r>
            <a:r>
              <a:rPr lang="cs-CZ" dirty="0" err="1"/>
              <a:t>days</a:t>
            </a:r>
            <a:r>
              <a:rPr lang="cs-CZ" dirty="0"/>
              <a:t> </a:t>
            </a:r>
            <a:r>
              <a:rPr lang="cs-CZ" dirty="0" err="1"/>
              <a:t>from</a:t>
            </a:r>
            <a:r>
              <a:rPr lang="cs-CZ" dirty="0"/>
              <a:t> 1.10.2025 (</a:t>
            </a:r>
            <a:r>
              <a:rPr lang="cs-CZ" dirty="0" err="1"/>
              <a:t>interruptions</a:t>
            </a:r>
            <a:r>
              <a:rPr lang="cs-CZ" dirty="0"/>
              <a:t> are </a:t>
            </a:r>
            <a:r>
              <a:rPr lang="cs-CZ" dirty="0" err="1"/>
              <a:t>included</a:t>
            </a:r>
            <a:r>
              <a:rPr lang="cs-CZ" dirty="0"/>
              <a:t>).</a:t>
            </a:r>
          </a:p>
          <a:p>
            <a:pPr lvl="0"/>
            <a:r>
              <a:rPr lang="cs-CZ" dirty="0"/>
              <a:t>Full-</a:t>
            </a:r>
            <a:r>
              <a:rPr lang="cs-CZ" dirty="0" err="1"/>
              <a:t>time</a:t>
            </a:r>
            <a:r>
              <a:rPr lang="cs-CZ" dirty="0"/>
              <a:t> </a:t>
            </a:r>
            <a:r>
              <a:rPr lang="cs-CZ" dirty="0" err="1"/>
              <a:t>students</a:t>
            </a:r>
            <a:r>
              <a:rPr lang="cs-CZ" dirty="0"/>
              <a:t> </a:t>
            </a:r>
            <a:r>
              <a:rPr lang="cs-CZ" dirty="0" err="1"/>
              <a:t>may</a:t>
            </a:r>
            <a:r>
              <a:rPr lang="cs-CZ" dirty="0"/>
              <a:t> </a:t>
            </a:r>
            <a:r>
              <a:rPr lang="cs-CZ" dirty="0" err="1"/>
              <a:t>be</a:t>
            </a:r>
            <a:r>
              <a:rPr lang="cs-CZ" dirty="0"/>
              <a:t> </a:t>
            </a:r>
            <a:r>
              <a:rPr lang="cs-CZ" dirty="0" err="1"/>
              <a:t>enrolled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at</a:t>
            </a:r>
            <a:r>
              <a:rPr lang="cs-CZ" dirty="0"/>
              <a:t> most 3 </a:t>
            </a:r>
            <a:r>
              <a:rPr lang="cs-CZ" dirty="0" err="1"/>
              <a:t>or</a:t>
            </a:r>
            <a:r>
              <a:rPr lang="cs-CZ" dirty="0"/>
              <a:t> 4 </a:t>
            </a:r>
            <a:r>
              <a:rPr lang="cs-CZ" dirty="0" err="1"/>
              <a:t>years</a:t>
            </a:r>
            <a:r>
              <a:rPr lang="cs-CZ" dirty="0"/>
              <a:t> (</a:t>
            </a:r>
            <a:r>
              <a:rPr lang="cs-CZ" dirty="0" err="1"/>
              <a:t>depending</a:t>
            </a:r>
            <a:r>
              <a:rPr lang="cs-CZ" dirty="0"/>
              <a:t> on </a:t>
            </a:r>
            <a:r>
              <a:rPr lang="cs-CZ" dirty="0" err="1"/>
              <a:t>accreditation</a:t>
            </a:r>
            <a:r>
              <a:rPr lang="cs-CZ" dirty="0"/>
              <a:t>).</a:t>
            </a:r>
          </a:p>
          <a:p>
            <a:pPr lvl="0"/>
            <a:r>
              <a:rPr lang="cs-CZ" dirty="0" err="1"/>
              <a:t>Combined</a:t>
            </a:r>
            <a:r>
              <a:rPr lang="cs-CZ" dirty="0"/>
              <a:t> </a:t>
            </a:r>
            <a:r>
              <a:rPr lang="cs-CZ" dirty="0" err="1"/>
              <a:t>form</a:t>
            </a:r>
            <a:r>
              <a:rPr lang="cs-CZ" dirty="0"/>
              <a:t> (part-</a:t>
            </a:r>
            <a:r>
              <a:rPr lang="cs-CZ" dirty="0" err="1"/>
              <a:t>time</a:t>
            </a:r>
            <a:r>
              <a:rPr lang="cs-CZ" dirty="0"/>
              <a:t>) has no </a:t>
            </a:r>
            <a:r>
              <a:rPr lang="cs-CZ" dirty="0" err="1"/>
              <a:t>formal</a:t>
            </a:r>
            <a:r>
              <a:rPr lang="cs-CZ" dirty="0"/>
              <a:t> limit.</a:t>
            </a:r>
          </a:p>
          <a:p>
            <a:pPr lvl="0"/>
            <a:r>
              <a:rPr lang="cs-CZ" dirty="0" err="1"/>
              <a:t>Dissertation</a:t>
            </a:r>
            <a:r>
              <a:rPr lang="cs-CZ" dirty="0"/>
              <a:t> </a:t>
            </a:r>
            <a:r>
              <a:rPr lang="cs-CZ" dirty="0" err="1"/>
              <a:t>must</a:t>
            </a:r>
            <a:r>
              <a:rPr lang="cs-CZ" dirty="0"/>
              <a:t> </a:t>
            </a:r>
            <a:r>
              <a:rPr lang="cs-CZ" dirty="0" err="1"/>
              <a:t>be</a:t>
            </a:r>
            <a:r>
              <a:rPr lang="cs-CZ" dirty="0"/>
              <a:t> </a:t>
            </a:r>
            <a:r>
              <a:rPr lang="cs-CZ" dirty="0" err="1"/>
              <a:t>submitted</a:t>
            </a:r>
            <a:r>
              <a:rPr lang="cs-CZ" dirty="0"/>
              <a:t> </a:t>
            </a:r>
            <a:r>
              <a:rPr lang="cs-CZ" dirty="0" err="1"/>
              <a:t>at</a:t>
            </a:r>
            <a:r>
              <a:rPr lang="cs-CZ" dirty="0"/>
              <a:t> least </a:t>
            </a:r>
            <a:r>
              <a:rPr lang="cs-CZ" b="1" dirty="0"/>
              <a:t>6 </a:t>
            </a:r>
            <a:r>
              <a:rPr lang="cs-CZ" b="1" dirty="0" err="1"/>
              <a:t>months</a:t>
            </a:r>
            <a:r>
              <a:rPr lang="cs-CZ" b="1" dirty="0"/>
              <a:t> </a:t>
            </a:r>
            <a:r>
              <a:rPr lang="cs-CZ" b="1" dirty="0" err="1"/>
              <a:t>before</a:t>
            </a:r>
            <a:r>
              <a:rPr lang="cs-CZ" b="1" dirty="0"/>
              <a:t> </a:t>
            </a:r>
            <a:r>
              <a:rPr lang="cs-CZ" b="1" dirty="0" err="1"/>
              <a:t>the</a:t>
            </a:r>
            <a:r>
              <a:rPr lang="cs-CZ" b="1" dirty="0"/>
              <a:t> end of </a:t>
            </a:r>
            <a:r>
              <a:rPr lang="cs-CZ" b="1" dirty="0" err="1"/>
              <a:t>the</a:t>
            </a:r>
            <a:r>
              <a:rPr lang="cs-CZ" b="1" dirty="0"/>
              <a:t> maximum period</a:t>
            </a:r>
            <a:r>
              <a:rPr lang="cs-CZ" dirty="0"/>
              <a:t> – </a:t>
            </a:r>
            <a:r>
              <a:rPr lang="cs-CZ" dirty="0" err="1"/>
              <a:t>later</a:t>
            </a:r>
            <a:r>
              <a:rPr lang="cs-CZ" dirty="0"/>
              <a:t> </a:t>
            </a:r>
            <a:r>
              <a:rPr lang="cs-CZ" dirty="0" err="1"/>
              <a:t>submission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not </a:t>
            </a:r>
            <a:r>
              <a:rPr lang="cs-CZ" dirty="0" err="1"/>
              <a:t>possible</a:t>
            </a:r>
            <a:r>
              <a:rPr lang="cs-CZ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err="1"/>
              <a:t>Interruption</a:t>
            </a:r>
            <a:r>
              <a:rPr lang="cs-CZ" b="1" dirty="0"/>
              <a:t> of </a:t>
            </a:r>
            <a:r>
              <a:rPr lang="cs-CZ" b="1" dirty="0" err="1"/>
              <a:t>Studies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cs-CZ" dirty="0" err="1"/>
              <a:t>Studies</a:t>
            </a:r>
            <a:r>
              <a:rPr lang="cs-CZ" dirty="0"/>
              <a:t> </a:t>
            </a:r>
            <a:r>
              <a:rPr lang="cs-CZ" dirty="0" err="1"/>
              <a:t>may</a:t>
            </a:r>
            <a:r>
              <a:rPr lang="cs-CZ" dirty="0"/>
              <a:t> </a:t>
            </a:r>
            <a:r>
              <a:rPr lang="cs-CZ" dirty="0" err="1"/>
              <a:t>be</a:t>
            </a:r>
            <a:r>
              <a:rPr lang="cs-CZ" dirty="0"/>
              <a:t> </a:t>
            </a:r>
            <a:r>
              <a:rPr lang="cs-CZ" dirty="0" err="1"/>
              <a:t>interrupted</a:t>
            </a:r>
            <a:r>
              <a:rPr lang="cs-CZ" dirty="0"/>
              <a:t> </a:t>
            </a:r>
            <a:r>
              <a:rPr lang="cs-CZ" dirty="0" err="1"/>
              <a:t>repeatedly</a:t>
            </a:r>
            <a:r>
              <a:rPr lang="cs-CZ" dirty="0"/>
              <a:t>, but </a:t>
            </a:r>
            <a:r>
              <a:rPr lang="cs-CZ" b="1" dirty="0"/>
              <a:t>not in </a:t>
            </a:r>
            <a:r>
              <a:rPr lang="cs-CZ" b="1" dirty="0" err="1"/>
              <a:t>the</a:t>
            </a:r>
            <a:r>
              <a:rPr lang="cs-CZ" b="1" dirty="0"/>
              <a:t> </a:t>
            </a:r>
            <a:r>
              <a:rPr lang="cs-CZ" b="1" dirty="0" err="1"/>
              <a:t>first</a:t>
            </a:r>
            <a:r>
              <a:rPr lang="cs-CZ" b="1" dirty="0"/>
              <a:t> period of study</a:t>
            </a:r>
            <a:r>
              <a:rPr lang="cs-CZ" dirty="0"/>
              <a:t>.</a:t>
            </a:r>
          </a:p>
          <a:p>
            <a:pPr lvl="0"/>
            <a:r>
              <a:rPr lang="cs-CZ" dirty="0" err="1"/>
              <a:t>The</a:t>
            </a:r>
            <a:r>
              <a:rPr lang="cs-CZ" dirty="0"/>
              <a:t> Dean </a:t>
            </a:r>
            <a:r>
              <a:rPr lang="cs-CZ" dirty="0" err="1"/>
              <a:t>may</a:t>
            </a:r>
            <a:r>
              <a:rPr lang="cs-CZ" dirty="0"/>
              <a:t> </a:t>
            </a:r>
            <a:r>
              <a:rPr lang="cs-CZ" dirty="0" err="1"/>
              <a:t>interrupt</a:t>
            </a:r>
            <a:r>
              <a:rPr lang="cs-CZ" dirty="0"/>
              <a:t> </a:t>
            </a:r>
            <a:r>
              <a:rPr lang="cs-CZ" dirty="0" err="1"/>
              <a:t>studies</a:t>
            </a:r>
            <a:r>
              <a:rPr lang="cs-CZ" dirty="0"/>
              <a:t> </a:t>
            </a:r>
            <a:r>
              <a:rPr lang="cs-CZ" dirty="0" err="1"/>
              <a:t>either</a:t>
            </a:r>
            <a:r>
              <a:rPr lang="cs-CZ" dirty="0"/>
              <a:t> on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student’s</a:t>
            </a:r>
            <a:r>
              <a:rPr lang="cs-CZ" dirty="0"/>
              <a:t> </a:t>
            </a:r>
            <a:r>
              <a:rPr lang="cs-CZ" dirty="0" err="1"/>
              <a:t>written</a:t>
            </a:r>
            <a:r>
              <a:rPr lang="cs-CZ" dirty="0"/>
              <a:t> </a:t>
            </a:r>
            <a:r>
              <a:rPr lang="cs-CZ" dirty="0" err="1"/>
              <a:t>request</a:t>
            </a:r>
            <a:r>
              <a:rPr lang="cs-CZ" dirty="0"/>
              <a:t> </a:t>
            </a:r>
            <a:r>
              <a:rPr lang="cs-CZ" dirty="0" err="1"/>
              <a:t>or</a:t>
            </a:r>
            <a:r>
              <a:rPr lang="cs-CZ" dirty="0"/>
              <a:t> in </a:t>
            </a:r>
            <a:r>
              <a:rPr lang="cs-CZ" dirty="0" err="1"/>
              <a:t>extraordinary</a:t>
            </a:r>
            <a:r>
              <a:rPr lang="cs-CZ" dirty="0"/>
              <a:t> </a:t>
            </a:r>
            <a:r>
              <a:rPr lang="cs-CZ" dirty="0" err="1"/>
              <a:t>cases</a:t>
            </a:r>
            <a:r>
              <a:rPr lang="cs-CZ" dirty="0"/>
              <a:t> ex officio.</a:t>
            </a:r>
          </a:p>
          <a:p>
            <a:pPr lvl="0"/>
            <a:r>
              <a:rPr lang="cs-CZ" dirty="0"/>
              <a:t>On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day</a:t>
            </a:r>
            <a:r>
              <a:rPr lang="cs-CZ" dirty="0"/>
              <a:t> of </a:t>
            </a:r>
            <a:r>
              <a:rPr lang="cs-CZ" dirty="0" err="1"/>
              <a:t>interruption</a:t>
            </a:r>
            <a:r>
              <a:rPr lang="cs-CZ" dirty="0"/>
              <a:t>, </a:t>
            </a:r>
            <a:r>
              <a:rPr lang="cs-CZ" dirty="0" err="1"/>
              <a:t>you</a:t>
            </a:r>
            <a:r>
              <a:rPr lang="cs-CZ" dirty="0"/>
              <a:t> lose student status </a:t>
            </a:r>
            <a:r>
              <a:rPr lang="cs-CZ" dirty="0" err="1"/>
              <a:t>under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Higher</a:t>
            </a:r>
            <a:r>
              <a:rPr lang="cs-CZ" dirty="0"/>
              <a:t> </a:t>
            </a:r>
            <a:r>
              <a:rPr lang="cs-CZ" dirty="0" err="1"/>
              <a:t>Education</a:t>
            </a:r>
            <a:r>
              <a:rPr lang="cs-CZ" dirty="0"/>
              <a:t> </a:t>
            </a:r>
            <a:r>
              <a:rPr lang="cs-CZ" dirty="0" err="1"/>
              <a:t>Act</a:t>
            </a:r>
            <a:r>
              <a:rPr lang="cs-CZ" dirty="0"/>
              <a:t>.</a:t>
            </a:r>
          </a:p>
          <a:p>
            <a:pPr lvl="0"/>
            <a:r>
              <a:rPr lang="cs-CZ" dirty="0" err="1"/>
              <a:t>If</a:t>
            </a:r>
            <a:r>
              <a:rPr lang="cs-CZ" dirty="0"/>
              <a:t> </a:t>
            </a:r>
            <a:r>
              <a:rPr lang="cs-CZ" dirty="0" err="1"/>
              <a:t>you</a:t>
            </a:r>
            <a:r>
              <a:rPr lang="cs-CZ" dirty="0"/>
              <a:t> are not </a:t>
            </a:r>
            <a:r>
              <a:rPr lang="cs-CZ" dirty="0" err="1"/>
              <a:t>fulfilling</a:t>
            </a:r>
            <a:r>
              <a:rPr lang="cs-CZ" dirty="0"/>
              <a:t> </a:t>
            </a:r>
            <a:r>
              <a:rPr lang="cs-CZ" dirty="0" err="1"/>
              <a:t>your</a:t>
            </a:r>
            <a:r>
              <a:rPr lang="cs-CZ" dirty="0"/>
              <a:t> </a:t>
            </a:r>
            <a:r>
              <a:rPr lang="cs-CZ" dirty="0" err="1"/>
              <a:t>duties</a:t>
            </a:r>
            <a:r>
              <a:rPr lang="cs-CZ" dirty="0"/>
              <a:t>, </a:t>
            </a:r>
            <a:r>
              <a:rPr lang="cs-CZ" dirty="0" err="1"/>
              <a:t>interruption</a:t>
            </a:r>
            <a:r>
              <a:rPr lang="cs-CZ" dirty="0"/>
              <a:t> </a:t>
            </a:r>
            <a:r>
              <a:rPr lang="cs-CZ" dirty="0" err="1"/>
              <a:t>cannot</a:t>
            </a:r>
            <a:r>
              <a:rPr lang="cs-CZ" dirty="0"/>
              <a:t> </a:t>
            </a:r>
            <a:r>
              <a:rPr lang="cs-CZ" dirty="0" err="1"/>
              <a:t>be</a:t>
            </a:r>
            <a:r>
              <a:rPr lang="cs-CZ" dirty="0"/>
              <a:t> </a:t>
            </a:r>
            <a:r>
              <a:rPr lang="cs-CZ" dirty="0" err="1"/>
              <a:t>used</a:t>
            </a:r>
            <a:r>
              <a:rPr lang="cs-CZ" dirty="0"/>
              <a:t> as a </a:t>
            </a:r>
            <a:r>
              <a:rPr lang="cs-CZ" dirty="0" err="1"/>
              <a:t>way</a:t>
            </a:r>
            <a:r>
              <a:rPr lang="cs-CZ" dirty="0"/>
              <a:t> to </a:t>
            </a:r>
            <a:r>
              <a:rPr lang="cs-CZ" dirty="0" err="1"/>
              <a:t>avoid</a:t>
            </a:r>
            <a:r>
              <a:rPr lang="cs-CZ" dirty="0"/>
              <a:t> </a:t>
            </a:r>
            <a:r>
              <a:rPr lang="cs-CZ" dirty="0" err="1"/>
              <a:t>evaluation</a:t>
            </a:r>
            <a:r>
              <a:rPr lang="cs-CZ" dirty="0"/>
              <a:t> </a:t>
            </a:r>
            <a:r>
              <a:rPr lang="cs-CZ" dirty="0" err="1"/>
              <a:t>or</a:t>
            </a:r>
            <a:r>
              <a:rPr lang="cs-CZ" dirty="0"/>
              <a:t> </a:t>
            </a:r>
            <a:r>
              <a:rPr lang="cs-CZ" dirty="0" err="1"/>
              <a:t>expulsion</a:t>
            </a:r>
            <a:r>
              <a:rPr lang="cs-CZ" dirty="0"/>
              <a:t> (</a:t>
            </a:r>
            <a:r>
              <a:rPr lang="cs-CZ" dirty="0" err="1"/>
              <a:t>see</a:t>
            </a:r>
            <a:r>
              <a:rPr lang="cs-CZ" dirty="0"/>
              <a:t> Study and </a:t>
            </a:r>
            <a:r>
              <a:rPr lang="cs-CZ" dirty="0" err="1"/>
              <a:t>Examination</a:t>
            </a:r>
            <a:r>
              <a:rPr lang="cs-CZ" dirty="0"/>
              <a:t> </a:t>
            </a:r>
            <a:r>
              <a:rPr lang="cs-CZ" dirty="0" err="1"/>
              <a:t>Code</a:t>
            </a:r>
            <a:r>
              <a:rPr lang="cs-CZ" dirty="0"/>
              <a:t> of CU).</a:t>
            </a:r>
          </a:p>
          <a:p>
            <a:pPr lvl="0"/>
            <a:r>
              <a:rPr lang="cs-CZ" dirty="0" err="1"/>
              <a:t>The</a:t>
            </a:r>
            <a:r>
              <a:rPr lang="cs-CZ" dirty="0"/>
              <a:t> period of </a:t>
            </a:r>
            <a:r>
              <a:rPr lang="cs-CZ" dirty="0" err="1"/>
              <a:t>interruption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</a:t>
            </a:r>
            <a:r>
              <a:rPr lang="cs-CZ" dirty="0" err="1"/>
              <a:t>included</a:t>
            </a:r>
            <a:r>
              <a:rPr lang="cs-CZ" dirty="0"/>
              <a:t> in </a:t>
            </a:r>
            <a:r>
              <a:rPr lang="cs-CZ" dirty="0" err="1"/>
              <a:t>the</a:t>
            </a:r>
            <a:r>
              <a:rPr lang="cs-CZ" dirty="0"/>
              <a:t> maximum study </a:t>
            </a:r>
            <a:r>
              <a:rPr lang="cs-CZ" dirty="0" err="1"/>
              <a:t>duration</a:t>
            </a:r>
            <a:r>
              <a:rPr lang="cs-CZ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err="1"/>
              <a:t>Tuition</a:t>
            </a:r>
            <a:r>
              <a:rPr lang="cs-CZ" b="1" dirty="0"/>
              <a:t> </a:t>
            </a:r>
            <a:r>
              <a:rPr lang="cs-CZ" b="1" dirty="0" err="1"/>
              <a:t>Fees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dirty="0"/>
              <a:t>Doctoral students pay fees for each commenced year of study. </a:t>
            </a:r>
            <a:endParaRPr lang="cs-CZ" dirty="0"/>
          </a:p>
          <a:p>
            <a:pPr eaLnBrk="1" hangingPunct="1"/>
            <a:r>
              <a:rPr lang="en-US" dirty="0"/>
              <a:t>The due date is October 30th at the latest.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err="1"/>
              <a:t>Doctoral</a:t>
            </a:r>
            <a:r>
              <a:rPr lang="cs-CZ" b="1" dirty="0"/>
              <a:t> Study </a:t>
            </a:r>
            <a:r>
              <a:rPr lang="cs-CZ" b="1" dirty="0" err="1"/>
              <a:t>Income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293629" y="1340768"/>
            <a:ext cx="8542395" cy="4968552"/>
          </a:xfrm>
        </p:spPr>
        <p:txBody>
          <a:bodyPr/>
          <a:lstStyle/>
          <a:p>
            <a:pPr lvl="0"/>
            <a:r>
              <a:rPr lang="cs-CZ" sz="2200" dirty="0" err="1"/>
              <a:t>The</a:t>
            </a:r>
            <a:r>
              <a:rPr lang="cs-CZ" sz="2200" dirty="0"/>
              <a:t> </a:t>
            </a:r>
            <a:r>
              <a:rPr lang="cs-CZ" sz="2200" dirty="0" err="1"/>
              <a:t>doctoral</a:t>
            </a:r>
            <a:r>
              <a:rPr lang="cs-CZ" sz="2200" dirty="0"/>
              <a:t> </a:t>
            </a:r>
            <a:r>
              <a:rPr lang="cs-CZ" sz="2200" dirty="0" err="1"/>
              <a:t>income</a:t>
            </a:r>
            <a:r>
              <a:rPr lang="cs-CZ" sz="2200" dirty="0"/>
              <a:t> </a:t>
            </a:r>
            <a:r>
              <a:rPr lang="cs-CZ" sz="2200" dirty="0" err="1"/>
              <a:t>is</a:t>
            </a:r>
            <a:r>
              <a:rPr lang="cs-CZ" sz="2200" dirty="0"/>
              <a:t> </a:t>
            </a:r>
            <a:r>
              <a:rPr lang="cs-CZ" sz="2200" b="1" dirty="0"/>
              <a:t>1.2× </a:t>
            </a:r>
            <a:r>
              <a:rPr lang="cs-CZ" sz="2200" b="1" dirty="0" err="1"/>
              <a:t>the</a:t>
            </a:r>
            <a:r>
              <a:rPr lang="cs-CZ" sz="2200" b="1" dirty="0"/>
              <a:t> minimum </a:t>
            </a:r>
            <a:r>
              <a:rPr lang="cs-CZ" sz="2200" b="1" dirty="0" err="1"/>
              <a:t>wage</a:t>
            </a:r>
            <a:r>
              <a:rPr lang="cs-CZ" sz="2200" dirty="0"/>
              <a:t>.</a:t>
            </a:r>
          </a:p>
          <a:p>
            <a:pPr lvl="0"/>
            <a:r>
              <a:rPr lang="cs-CZ" sz="2200" dirty="0" err="1"/>
              <a:t>For</a:t>
            </a:r>
            <a:r>
              <a:rPr lang="cs-CZ" sz="2200" dirty="0"/>
              <a:t> </a:t>
            </a:r>
            <a:r>
              <a:rPr lang="cs-CZ" sz="2200" dirty="0" err="1"/>
              <a:t>the</a:t>
            </a:r>
            <a:r>
              <a:rPr lang="cs-CZ" sz="2200" dirty="0"/>
              <a:t> </a:t>
            </a:r>
            <a:r>
              <a:rPr lang="cs-CZ" sz="2200" dirty="0" err="1"/>
              <a:t>academic</a:t>
            </a:r>
            <a:r>
              <a:rPr lang="cs-CZ" sz="2200" dirty="0"/>
              <a:t> </a:t>
            </a:r>
            <a:r>
              <a:rPr lang="cs-CZ" sz="2200" dirty="0" err="1"/>
              <a:t>year</a:t>
            </a:r>
            <a:r>
              <a:rPr lang="cs-CZ" sz="2200" dirty="0"/>
              <a:t> 2025/26: </a:t>
            </a:r>
            <a:r>
              <a:rPr lang="cs-CZ" sz="2200" b="1" dirty="0"/>
              <a:t>CZK 24,960 per </a:t>
            </a:r>
            <a:r>
              <a:rPr lang="cs-CZ" sz="2200" b="1" dirty="0" err="1"/>
              <a:t>month</a:t>
            </a:r>
            <a:r>
              <a:rPr lang="cs-CZ" sz="2200" dirty="0"/>
              <a:t>, </a:t>
            </a:r>
            <a:r>
              <a:rPr lang="cs-CZ" sz="2200" dirty="0" err="1"/>
              <a:t>paid</a:t>
            </a:r>
            <a:r>
              <a:rPr lang="cs-CZ" sz="2200" dirty="0"/>
              <a:t> </a:t>
            </a:r>
            <a:r>
              <a:rPr lang="cs-CZ" sz="2200" dirty="0" err="1"/>
              <a:t>retrospectively</a:t>
            </a:r>
            <a:r>
              <a:rPr lang="cs-CZ" sz="2200" dirty="0"/>
              <a:t>.</a:t>
            </a:r>
          </a:p>
          <a:p>
            <a:pPr lvl="0"/>
            <a:r>
              <a:rPr lang="cs-CZ" sz="2200" dirty="0" err="1"/>
              <a:t>Doctoral</a:t>
            </a:r>
            <a:r>
              <a:rPr lang="cs-CZ" sz="2200" dirty="0"/>
              <a:t> </a:t>
            </a:r>
            <a:r>
              <a:rPr lang="cs-CZ" sz="2200" dirty="0" err="1"/>
              <a:t>income</a:t>
            </a:r>
            <a:r>
              <a:rPr lang="cs-CZ" sz="2200" dirty="0"/>
              <a:t> </a:t>
            </a:r>
            <a:r>
              <a:rPr lang="cs-CZ" sz="2200" dirty="0" err="1"/>
              <a:t>may</a:t>
            </a:r>
            <a:r>
              <a:rPr lang="cs-CZ" sz="2200" dirty="0"/>
              <a:t> </a:t>
            </a:r>
            <a:r>
              <a:rPr lang="cs-CZ" sz="2200" dirty="0" err="1"/>
              <a:t>consist</a:t>
            </a:r>
            <a:r>
              <a:rPr lang="cs-CZ" sz="2200" dirty="0"/>
              <a:t> of:</a:t>
            </a:r>
          </a:p>
          <a:p>
            <a:pPr lvl="1"/>
            <a:r>
              <a:rPr lang="cs-CZ" dirty="0" err="1"/>
              <a:t>stipend</a:t>
            </a:r>
            <a:r>
              <a:rPr lang="cs-CZ" dirty="0"/>
              <a:t> </a:t>
            </a:r>
            <a:r>
              <a:rPr lang="cs-CZ" dirty="0" err="1"/>
              <a:t>only</a:t>
            </a:r>
            <a:r>
              <a:rPr lang="cs-CZ" dirty="0"/>
              <a:t>,</a:t>
            </a:r>
          </a:p>
          <a:p>
            <a:pPr lvl="1"/>
            <a:r>
              <a:rPr lang="cs-CZ" dirty="0" err="1"/>
              <a:t>combination</a:t>
            </a:r>
            <a:r>
              <a:rPr lang="cs-CZ" dirty="0"/>
              <a:t> of </a:t>
            </a:r>
            <a:r>
              <a:rPr lang="cs-CZ" dirty="0" err="1"/>
              <a:t>stipend</a:t>
            </a:r>
            <a:r>
              <a:rPr lang="cs-CZ" dirty="0"/>
              <a:t> and </a:t>
            </a:r>
            <a:r>
              <a:rPr lang="cs-CZ" dirty="0" err="1"/>
              <a:t>salary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creative</a:t>
            </a:r>
            <a:r>
              <a:rPr lang="cs-CZ" dirty="0"/>
              <a:t> </a:t>
            </a:r>
            <a:r>
              <a:rPr lang="cs-CZ" dirty="0" err="1"/>
              <a:t>activities</a:t>
            </a:r>
            <a:r>
              <a:rPr lang="cs-CZ" dirty="0"/>
              <a:t> </a:t>
            </a:r>
            <a:r>
              <a:rPr lang="cs-CZ" dirty="0" err="1"/>
              <a:t>related</a:t>
            </a:r>
            <a:r>
              <a:rPr lang="cs-CZ" dirty="0"/>
              <a:t> to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dissertation</a:t>
            </a:r>
            <a:r>
              <a:rPr lang="cs-CZ" dirty="0"/>
              <a:t>,</a:t>
            </a:r>
          </a:p>
          <a:p>
            <a:pPr lvl="1"/>
            <a:r>
              <a:rPr lang="cs-CZ" dirty="0" err="1"/>
              <a:t>salary</a:t>
            </a:r>
            <a:r>
              <a:rPr lang="cs-CZ" dirty="0"/>
              <a:t> </a:t>
            </a:r>
            <a:r>
              <a:rPr lang="cs-CZ" dirty="0" err="1"/>
              <a:t>only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creative</a:t>
            </a:r>
            <a:r>
              <a:rPr lang="cs-CZ" dirty="0"/>
              <a:t> </a:t>
            </a:r>
            <a:r>
              <a:rPr lang="cs-CZ" dirty="0" err="1"/>
              <a:t>activities</a:t>
            </a:r>
            <a:r>
              <a:rPr lang="cs-CZ" dirty="0"/>
              <a:t> </a:t>
            </a:r>
            <a:r>
              <a:rPr lang="cs-CZ" dirty="0" err="1"/>
              <a:t>related</a:t>
            </a:r>
            <a:r>
              <a:rPr lang="cs-CZ" dirty="0"/>
              <a:t> to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dissertation</a:t>
            </a:r>
            <a:r>
              <a:rPr lang="cs-CZ" dirty="0"/>
              <a:t>.</a:t>
            </a:r>
          </a:p>
          <a:p>
            <a:pPr lvl="0"/>
            <a:r>
              <a:rPr lang="cs-CZ" sz="2200" dirty="0" err="1"/>
              <a:t>If</a:t>
            </a:r>
            <a:r>
              <a:rPr lang="cs-CZ" sz="2200" dirty="0"/>
              <a:t> </a:t>
            </a:r>
            <a:r>
              <a:rPr lang="cs-CZ" sz="2200" dirty="0" err="1"/>
              <a:t>the</a:t>
            </a:r>
            <a:r>
              <a:rPr lang="cs-CZ" sz="2200" dirty="0"/>
              <a:t> Study </a:t>
            </a:r>
            <a:r>
              <a:rPr lang="cs-CZ" sz="2200" dirty="0" err="1"/>
              <a:t>Board</a:t>
            </a:r>
            <a:r>
              <a:rPr lang="cs-CZ" sz="2200" dirty="0"/>
              <a:t> </a:t>
            </a:r>
            <a:r>
              <a:rPr lang="cs-CZ" sz="2200" dirty="0" err="1"/>
              <a:t>proposes</a:t>
            </a:r>
            <a:r>
              <a:rPr lang="cs-CZ" sz="2200" dirty="0"/>
              <a:t> a </a:t>
            </a:r>
            <a:r>
              <a:rPr lang="cs-CZ" sz="2200" dirty="0" err="1"/>
              <a:t>reduction</a:t>
            </a:r>
            <a:r>
              <a:rPr lang="cs-CZ" sz="2200" dirty="0"/>
              <a:t> </a:t>
            </a:r>
            <a:r>
              <a:rPr lang="cs-CZ" sz="2200" dirty="0" err="1"/>
              <a:t>due</a:t>
            </a:r>
            <a:r>
              <a:rPr lang="cs-CZ" sz="2200" dirty="0"/>
              <a:t> to </a:t>
            </a:r>
            <a:r>
              <a:rPr lang="cs-CZ" sz="2200" dirty="0" err="1"/>
              <a:t>unfulfilled</a:t>
            </a:r>
            <a:r>
              <a:rPr lang="cs-CZ" sz="2200" dirty="0"/>
              <a:t> ISP </a:t>
            </a:r>
            <a:r>
              <a:rPr lang="cs-CZ" sz="2200" dirty="0" err="1"/>
              <a:t>duties</a:t>
            </a:r>
            <a:r>
              <a:rPr lang="cs-CZ" sz="2200" dirty="0"/>
              <a:t>, </a:t>
            </a:r>
            <a:r>
              <a:rPr lang="cs-CZ" sz="2200" dirty="0" err="1"/>
              <a:t>income</a:t>
            </a:r>
            <a:r>
              <a:rPr lang="cs-CZ" sz="2200" dirty="0"/>
              <a:t> </a:t>
            </a:r>
            <a:r>
              <a:rPr lang="cs-CZ" sz="2200" dirty="0" err="1"/>
              <a:t>is</a:t>
            </a:r>
            <a:r>
              <a:rPr lang="cs-CZ" sz="2200" dirty="0"/>
              <a:t> </a:t>
            </a:r>
            <a:r>
              <a:rPr lang="cs-CZ" sz="2200" dirty="0" err="1"/>
              <a:t>reduced</a:t>
            </a:r>
            <a:r>
              <a:rPr lang="cs-CZ" sz="2200" dirty="0"/>
              <a:t> to </a:t>
            </a:r>
            <a:r>
              <a:rPr lang="cs-CZ" sz="2200" b="1" dirty="0"/>
              <a:t>50%</a:t>
            </a:r>
            <a:r>
              <a:rPr lang="cs-CZ" sz="2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75579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err="1"/>
              <a:t>Doctoral</a:t>
            </a:r>
            <a:r>
              <a:rPr lang="cs-CZ" b="1" dirty="0"/>
              <a:t> Study </a:t>
            </a:r>
            <a:r>
              <a:rPr lang="cs-CZ" b="1" dirty="0" err="1"/>
              <a:t>Income</a:t>
            </a:r>
            <a:r>
              <a:rPr lang="cs-CZ" b="1" dirty="0"/>
              <a:t> (</a:t>
            </a:r>
            <a:r>
              <a:rPr lang="cs-CZ" b="1" dirty="0" err="1"/>
              <a:t>continued</a:t>
            </a:r>
            <a:r>
              <a:rPr lang="cs-CZ" b="1" dirty="0"/>
              <a:t>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cs-CZ" dirty="0" err="1"/>
              <a:t>Each</a:t>
            </a:r>
            <a:r>
              <a:rPr lang="cs-CZ" dirty="0"/>
              <a:t> </a:t>
            </a:r>
            <a:r>
              <a:rPr lang="cs-CZ" dirty="0" err="1"/>
              <a:t>year</a:t>
            </a:r>
            <a:r>
              <a:rPr lang="cs-CZ" dirty="0"/>
              <a:t>, </a:t>
            </a:r>
            <a:r>
              <a:rPr lang="cs-CZ" dirty="0" err="1"/>
              <a:t>you</a:t>
            </a:r>
            <a:r>
              <a:rPr lang="cs-CZ" dirty="0"/>
              <a:t> </a:t>
            </a:r>
            <a:r>
              <a:rPr lang="cs-CZ" dirty="0" err="1"/>
              <a:t>must</a:t>
            </a:r>
            <a:r>
              <a:rPr lang="cs-CZ" dirty="0"/>
              <a:t> </a:t>
            </a:r>
            <a:r>
              <a:rPr lang="cs-CZ" b="1" dirty="0" err="1"/>
              <a:t>apply</a:t>
            </a:r>
            <a:r>
              <a:rPr lang="cs-CZ" b="1" dirty="0"/>
              <a:t> </a:t>
            </a:r>
            <a:r>
              <a:rPr lang="cs-CZ" b="1" dirty="0" err="1"/>
              <a:t>for</a:t>
            </a:r>
            <a:r>
              <a:rPr lang="cs-CZ" b="1" dirty="0"/>
              <a:t> </a:t>
            </a:r>
            <a:r>
              <a:rPr lang="cs-CZ" b="1" dirty="0" err="1"/>
              <a:t>the</a:t>
            </a:r>
            <a:r>
              <a:rPr lang="cs-CZ" b="1" dirty="0"/>
              <a:t> </a:t>
            </a:r>
            <a:r>
              <a:rPr lang="cs-CZ" b="1" dirty="0" err="1"/>
              <a:t>stipend</a:t>
            </a:r>
            <a:r>
              <a:rPr lang="cs-CZ" b="1" dirty="0"/>
              <a:t> in SIS</a:t>
            </a:r>
            <a:r>
              <a:rPr lang="cs-CZ" dirty="0"/>
              <a:t> (</a:t>
            </a:r>
            <a:r>
              <a:rPr lang="cs-CZ" dirty="0" err="1"/>
              <a:t>instructions</a:t>
            </a:r>
            <a:r>
              <a:rPr lang="cs-CZ" dirty="0"/>
              <a:t> </a:t>
            </a:r>
            <a:r>
              <a:rPr lang="cs-CZ" dirty="0" err="1"/>
              <a:t>will</a:t>
            </a:r>
            <a:r>
              <a:rPr lang="cs-CZ" dirty="0"/>
              <a:t> </a:t>
            </a:r>
            <a:r>
              <a:rPr lang="cs-CZ" dirty="0" err="1"/>
              <a:t>be</a:t>
            </a:r>
            <a:r>
              <a:rPr lang="cs-CZ" dirty="0"/>
              <a:t> </a:t>
            </a:r>
            <a:r>
              <a:rPr lang="cs-CZ" dirty="0" err="1"/>
              <a:t>sent</a:t>
            </a:r>
            <a:r>
              <a:rPr lang="cs-CZ" dirty="0"/>
              <a:t> and </a:t>
            </a:r>
            <a:r>
              <a:rPr lang="cs-CZ" dirty="0" err="1"/>
              <a:t>published</a:t>
            </a:r>
            <a:r>
              <a:rPr lang="cs-CZ" dirty="0"/>
              <a:t> on </a:t>
            </a:r>
            <a:r>
              <a:rPr lang="cs-CZ" dirty="0" err="1"/>
              <a:t>the</a:t>
            </a:r>
            <a:r>
              <a:rPr lang="cs-CZ" dirty="0"/>
              <a:t> PhD </a:t>
            </a:r>
            <a:r>
              <a:rPr lang="cs-CZ" dirty="0" err="1"/>
              <a:t>website</a:t>
            </a:r>
            <a:r>
              <a:rPr lang="cs-CZ" dirty="0"/>
              <a:t>).</a:t>
            </a:r>
          </a:p>
          <a:p>
            <a:pPr lvl="0"/>
            <a:r>
              <a:rPr lang="cs-CZ" dirty="0" err="1"/>
              <a:t>Applications</a:t>
            </a:r>
            <a:r>
              <a:rPr lang="cs-CZ" dirty="0"/>
              <a:t> are </a:t>
            </a:r>
            <a:r>
              <a:rPr lang="cs-CZ" dirty="0" err="1"/>
              <a:t>possible</a:t>
            </a:r>
            <a:r>
              <a:rPr lang="cs-CZ" dirty="0"/>
              <a:t> </a:t>
            </a:r>
            <a:r>
              <a:rPr lang="cs-CZ" dirty="0" err="1"/>
              <a:t>only</a:t>
            </a:r>
            <a:r>
              <a:rPr lang="cs-CZ" dirty="0"/>
              <a:t> </a:t>
            </a:r>
            <a:r>
              <a:rPr lang="cs-CZ" dirty="0" err="1"/>
              <a:t>from</a:t>
            </a:r>
            <a:r>
              <a:rPr lang="cs-CZ" dirty="0"/>
              <a:t> </a:t>
            </a:r>
            <a:r>
              <a:rPr lang="cs-CZ" b="1" dirty="0"/>
              <a:t>1.10.2025</a:t>
            </a:r>
            <a:r>
              <a:rPr lang="cs-CZ" dirty="0"/>
              <a:t>.</a:t>
            </a:r>
          </a:p>
          <a:p>
            <a:pPr lvl="0"/>
            <a:r>
              <a:rPr lang="cs-CZ" dirty="0" err="1"/>
              <a:t>First</a:t>
            </a:r>
            <a:r>
              <a:rPr lang="cs-CZ" dirty="0"/>
              <a:t> </a:t>
            </a:r>
            <a:r>
              <a:rPr lang="cs-CZ" dirty="0" err="1"/>
              <a:t>stipend</a:t>
            </a:r>
            <a:r>
              <a:rPr lang="cs-CZ" dirty="0"/>
              <a:t> </a:t>
            </a:r>
            <a:r>
              <a:rPr lang="cs-CZ" dirty="0" err="1"/>
              <a:t>will</a:t>
            </a:r>
            <a:r>
              <a:rPr lang="cs-CZ" dirty="0"/>
              <a:t> </a:t>
            </a:r>
            <a:r>
              <a:rPr lang="cs-CZ" dirty="0" err="1"/>
              <a:t>be</a:t>
            </a:r>
            <a:r>
              <a:rPr lang="cs-CZ" dirty="0"/>
              <a:t> </a:t>
            </a:r>
            <a:r>
              <a:rPr lang="cs-CZ" dirty="0" err="1"/>
              <a:t>paid</a:t>
            </a:r>
            <a:r>
              <a:rPr lang="cs-CZ" dirty="0"/>
              <a:t> in </a:t>
            </a:r>
            <a:r>
              <a:rPr lang="cs-CZ" b="1" dirty="0" err="1"/>
              <a:t>November</a:t>
            </a:r>
            <a:r>
              <a:rPr lang="cs-CZ" b="1" dirty="0"/>
              <a:t> (</a:t>
            </a:r>
            <a:r>
              <a:rPr lang="cs-CZ" b="1" dirty="0" err="1"/>
              <a:t>for</a:t>
            </a:r>
            <a:r>
              <a:rPr lang="cs-CZ" b="1" dirty="0"/>
              <a:t> </a:t>
            </a:r>
            <a:r>
              <a:rPr lang="cs-CZ" b="1" dirty="0" err="1"/>
              <a:t>October</a:t>
            </a:r>
            <a:r>
              <a:rPr lang="cs-CZ" b="1" dirty="0"/>
              <a:t>)</a:t>
            </a:r>
            <a:r>
              <a:rPr lang="cs-CZ" dirty="0"/>
              <a:t>.</a:t>
            </a:r>
          </a:p>
          <a:p>
            <a:pPr lvl="0"/>
            <a:r>
              <a:rPr lang="cs-CZ" dirty="0" err="1"/>
              <a:t>Please</a:t>
            </a:r>
            <a:r>
              <a:rPr lang="cs-CZ" dirty="0"/>
              <a:t> enter </a:t>
            </a:r>
            <a:r>
              <a:rPr lang="cs-CZ" dirty="0" err="1"/>
              <a:t>your</a:t>
            </a:r>
            <a:r>
              <a:rPr lang="cs-CZ" dirty="0"/>
              <a:t> </a:t>
            </a:r>
            <a:r>
              <a:rPr lang="cs-CZ" b="1" dirty="0"/>
              <a:t>Czech</a:t>
            </a:r>
            <a:r>
              <a:rPr lang="cs-CZ" dirty="0"/>
              <a:t> </a:t>
            </a:r>
            <a:r>
              <a:rPr lang="cs-CZ" b="1" dirty="0"/>
              <a:t>bank </a:t>
            </a:r>
            <a:r>
              <a:rPr lang="cs-CZ" b="1" dirty="0" err="1"/>
              <a:t>account</a:t>
            </a:r>
            <a:r>
              <a:rPr lang="cs-CZ" b="1" dirty="0"/>
              <a:t> </a:t>
            </a:r>
            <a:r>
              <a:rPr lang="cs-CZ" b="1" dirty="0" err="1"/>
              <a:t>number</a:t>
            </a:r>
            <a:r>
              <a:rPr lang="cs-CZ" b="1" dirty="0"/>
              <a:t> in SIS</a:t>
            </a:r>
            <a:r>
              <a:rPr lang="cs-CZ" dirty="0"/>
              <a:t>!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5667394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b="1" dirty="0" err="1"/>
              <a:t>Scholarships</a:t>
            </a:r>
            <a:endParaRPr lang="cs-CZ" dirty="0">
              <a:solidFill>
                <a:srgbClr val="7B989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marL="0" indent="0">
              <a:buNone/>
            </a:pPr>
            <a:r>
              <a:rPr lang="cs-CZ" sz="2400" dirty="0" err="1"/>
              <a:t>Types</a:t>
            </a:r>
            <a:r>
              <a:rPr lang="cs-CZ" sz="2400" dirty="0"/>
              <a:t> of </a:t>
            </a:r>
            <a:r>
              <a:rPr lang="cs-CZ" sz="2400" dirty="0" err="1"/>
              <a:t>scholarships</a:t>
            </a:r>
            <a:r>
              <a:rPr lang="cs-CZ" sz="2400" dirty="0"/>
              <a:t>:</a:t>
            </a:r>
          </a:p>
          <a:p>
            <a:pPr lvl="0"/>
            <a:r>
              <a:rPr lang="cs-CZ" sz="2400" dirty="0" err="1"/>
              <a:t>Doctoral</a:t>
            </a:r>
            <a:r>
              <a:rPr lang="cs-CZ" sz="2400" dirty="0"/>
              <a:t> </a:t>
            </a:r>
            <a:r>
              <a:rPr lang="cs-CZ" sz="2400" dirty="0" err="1"/>
              <a:t>stipend</a:t>
            </a:r>
            <a:endParaRPr lang="cs-CZ" sz="2400" dirty="0"/>
          </a:p>
          <a:p>
            <a:pPr lvl="0"/>
            <a:r>
              <a:rPr lang="cs-CZ" sz="2400" dirty="0" err="1"/>
              <a:t>Purpose-specific</a:t>
            </a:r>
            <a:r>
              <a:rPr lang="cs-CZ" sz="2400" dirty="0"/>
              <a:t> (“</a:t>
            </a:r>
            <a:r>
              <a:rPr lang="cs-CZ" sz="2400" dirty="0" err="1"/>
              <a:t>special</a:t>
            </a:r>
            <a:r>
              <a:rPr lang="cs-CZ" sz="2400" dirty="0"/>
              <a:t> </a:t>
            </a:r>
            <a:r>
              <a:rPr lang="cs-CZ" sz="2400" dirty="0" err="1"/>
              <a:t>consideration</a:t>
            </a:r>
            <a:r>
              <a:rPr lang="cs-CZ" sz="2400" dirty="0"/>
              <a:t>”) </a:t>
            </a:r>
            <a:r>
              <a:rPr lang="cs-CZ" sz="2400" dirty="0" err="1"/>
              <a:t>stipend</a:t>
            </a:r>
            <a:endParaRPr lang="cs-CZ" sz="2400" dirty="0"/>
          </a:p>
          <a:p>
            <a:pPr lvl="0"/>
            <a:r>
              <a:rPr lang="cs-CZ" sz="2400" dirty="0" err="1"/>
              <a:t>Accommodation</a:t>
            </a:r>
            <a:r>
              <a:rPr lang="cs-CZ" sz="2400" dirty="0"/>
              <a:t> </a:t>
            </a:r>
            <a:r>
              <a:rPr lang="cs-CZ" sz="2400" dirty="0" err="1"/>
              <a:t>stipend</a:t>
            </a:r>
            <a:r>
              <a:rPr lang="cs-CZ" sz="2400" dirty="0"/>
              <a:t> (</a:t>
            </a:r>
            <a:r>
              <a:rPr lang="cs-CZ" sz="2400" dirty="0" err="1"/>
              <a:t>decided</a:t>
            </a:r>
            <a:r>
              <a:rPr lang="cs-CZ" sz="2400" dirty="0"/>
              <a:t> by CU </a:t>
            </a:r>
            <a:r>
              <a:rPr lang="cs-CZ" sz="2400" dirty="0" err="1"/>
              <a:t>Rector’s</a:t>
            </a:r>
            <a:r>
              <a:rPr lang="cs-CZ" sz="2400" dirty="0"/>
              <a:t> Office)</a:t>
            </a:r>
          </a:p>
          <a:p>
            <a:pPr lvl="0"/>
            <a:r>
              <a:rPr lang="cs-CZ" sz="2400" dirty="0" err="1"/>
              <a:t>Social</a:t>
            </a:r>
            <a:r>
              <a:rPr lang="cs-CZ" sz="2400" dirty="0"/>
              <a:t> </a:t>
            </a:r>
            <a:r>
              <a:rPr lang="cs-CZ" sz="2400" dirty="0" err="1"/>
              <a:t>hardship</a:t>
            </a:r>
            <a:r>
              <a:rPr lang="cs-CZ" sz="2400" dirty="0"/>
              <a:t> </a:t>
            </a:r>
            <a:r>
              <a:rPr lang="cs-CZ" sz="2400" dirty="0" err="1"/>
              <a:t>stipend</a:t>
            </a:r>
            <a:r>
              <a:rPr lang="cs-CZ" sz="2400" dirty="0"/>
              <a:t> (</a:t>
            </a:r>
            <a:r>
              <a:rPr lang="cs-CZ" sz="2400" dirty="0" err="1"/>
              <a:t>decided</a:t>
            </a:r>
            <a:r>
              <a:rPr lang="cs-CZ" sz="2400" dirty="0"/>
              <a:t> by CU </a:t>
            </a:r>
            <a:r>
              <a:rPr lang="cs-CZ" sz="2400" dirty="0" err="1"/>
              <a:t>Rector’s</a:t>
            </a:r>
            <a:r>
              <a:rPr lang="cs-CZ" sz="2400" dirty="0"/>
              <a:t> Office)</a:t>
            </a:r>
          </a:p>
          <a:p>
            <a:pPr lvl="0"/>
            <a:r>
              <a:rPr lang="cs-CZ" sz="2400" dirty="0"/>
              <a:t>Research, development, and </a:t>
            </a:r>
            <a:r>
              <a:rPr lang="cs-CZ" sz="2400" dirty="0" err="1"/>
              <a:t>innovation</a:t>
            </a:r>
            <a:r>
              <a:rPr lang="cs-CZ" sz="2400" dirty="0"/>
              <a:t> </a:t>
            </a:r>
            <a:r>
              <a:rPr lang="cs-CZ" sz="2400" dirty="0" err="1"/>
              <a:t>stipend</a:t>
            </a:r>
            <a:endParaRPr lang="cs-CZ" sz="2400" dirty="0"/>
          </a:p>
          <a:p>
            <a:pPr lvl="0"/>
            <a:r>
              <a:rPr lang="cs-CZ" sz="2400" dirty="0"/>
              <a:t>Support </a:t>
            </a:r>
            <a:r>
              <a:rPr lang="cs-CZ" sz="2400" dirty="0" err="1"/>
              <a:t>for</a:t>
            </a:r>
            <a:r>
              <a:rPr lang="cs-CZ" sz="2400" dirty="0"/>
              <a:t> study </a:t>
            </a:r>
            <a:r>
              <a:rPr lang="cs-CZ" sz="2400" dirty="0" err="1"/>
              <a:t>abroad</a:t>
            </a:r>
            <a:r>
              <a:rPr lang="cs-CZ" sz="2400" dirty="0"/>
              <a:t> </a:t>
            </a:r>
            <a:r>
              <a:rPr lang="cs-CZ" sz="2400" dirty="0" err="1"/>
              <a:t>stipend</a:t>
            </a:r>
            <a:endParaRPr lang="cs-CZ" sz="2400" dirty="0"/>
          </a:p>
          <a:p>
            <a:r>
              <a:rPr lang="cs-CZ" sz="2400" dirty="0" err="1"/>
              <a:t>Accommodation</a:t>
            </a:r>
            <a:r>
              <a:rPr lang="cs-CZ" sz="2400" dirty="0"/>
              <a:t> </a:t>
            </a:r>
            <a:r>
              <a:rPr lang="cs-CZ" sz="2400" dirty="0" err="1"/>
              <a:t>information</a:t>
            </a:r>
            <a:r>
              <a:rPr lang="cs-CZ" sz="2400" dirty="0"/>
              <a:t>: </a:t>
            </a:r>
            <a:r>
              <a:rPr lang="cs-CZ" sz="2400" u="sng" dirty="0">
                <a:hlinkClick r:id="rId2"/>
              </a:rPr>
              <a:t>http://www.ubytovani.cuni.cz/</a:t>
            </a:r>
            <a:endParaRPr lang="cs-CZ" sz="2400" dirty="0"/>
          </a:p>
          <a:p>
            <a:pPr eaLnBrk="1" hangingPunct="1">
              <a:buFont typeface="Wingdings 2" pitchFamily="18" charset="2"/>
              <a:buNone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Important</a:t>
            </a:r>
            <a:r>
              <a:rPr lang="cs-CZ" dirty="0"/>
              <a:t>!!!!!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01751" y="1527048"/>
            <a:ext cx="8534273" cy="4134200"/>
          </a:xfrm>
        </p:spPr>
        <p:txBody>
          <a:bodyPr/>
          <a:lstStyle/>
          <a:p>
            <a:r>
              <a:rPr lang="en-US" sz="2400" b="1" dirty="0"/>
              <a:t>Important!!!!!</a:t>
            </a:r>
            <a:br>
              <a:rPr lang="en-US" sz="2400" dirty="0"/>
            </a:br>
            <a:r>
              <a:rPr lang="en-US" sz="2400" dirty="0"/>
              <a:t>All matters related to your studies must be addressed </a:t>
            </a:r>
            <a:r>
              <a:rPr lang="en-US" sz="2400" b="1" dirty="0"/>
              <a:t>EXCLUSIVELY</a:t>
            </a:r>
            <a:r>
              <a:rPr lang="en-US" sz="2400" dirty="0"/>
              <a:t> at the </a:t>
            </a:r>
            <a:r>
              <a:rPr lang="en-US" sz="2400" b="1" dirty="0"/>
              <a:t>Doctoral Studies Department</a:t>
            </a:r>
            <a:r>
              <a:rPr lang="en-US" sz="2400" dirty="0"/>
              <a:t>, NOT at the FHS Study Department.</a:t>
            </a:r>
            <a:br>
              <a:rPr lang="en-US" sz="2400" dirty="0"/>
            </a:br>
            <a:r>
              <a:rPr lang="en-US" sz="2400" dirty="0"/>
              <a:t>The FHS Study Department only handles undergraduate students and will not deal with you, neither in writing nor in person.</a:t>
            </a:r>
            <a:br>
              <a:rPr lang="en-US" sz="2400" dirty="0"/>
            </a:br>
            <a:r>
              <a:rPr lang="en-US" sz="2400" dirty="0"/>
              <a:t>The Doctoral Studies Department has its own office hours.</a:t>
            </a:r>
            <a:br>
              <a:rPr lang="en-US" sz="2400" dirty="0"/>
            </a:br>
            <a:r>
              <a:rPr lang="en-US" sz="2400" dirty="0"/>
              <a:t>More information: </a:t>
            </a:r>
            <a:r>
              <a:rPr lang="en-US" sz="2400" dirty="0">
                <a:hlinkClick r:id="rId2"/>
              </a:rPr>
              <a:t>https://phd.fhs.cuni.cz</a:t>
            </a:r>
            <a:br>
              <a:rPr lang="en-US" sz="2400" dirty="0"/>
            </a:br>
            <a:r>
              <a:rPr lang="en-US" sz="2400" dirty="0"/>
              <a:t>Facebook: </a:t>
            </a:r>
            <a:r>
              <a:rPr lang="en-US" sz="2400" dirty="0">
                <a:hlinkClick r:id="rId3"/>
              </a:rPr>
              <a:t>https://www.facebook.com/PhD.FHSUK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40587178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err="1"/>
              <a:t>Academic</a:t>
            </a:r>
            <a:r>
              <a:rPr lang="cs-CZ" b="1" dirty="0"/>
              <a:t> </a:t>
            </a:r>
            <a:r>
              <a:rPr lang="cs-CZ" b="1" dirty="0" err="1"/>
              <a:t>Year</a:t>
            </a:r>
            <a:r>
              <a:rPr lang="cs-CZ" b="1" dirty="0"/>
              <a:t> Schedule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lvl="0"/>
            <a:r>
              <a:rPr lang="cs-CZ" dirty="0" err="1"/>
              <a:t>Available</a:t>
            </a:r>
            <a:r>
              <a:rPr lang="cs-CZ" dirty="0"/>
              <a:t> </a:t>
            </a:r>
            <a:r>
              <a:rPr lang="cs-CZ" dirty="0" err="1"/>
              <a:t>at</a:t>
            </a:r>
            <a:r>
              <a:rPr lang="cs-CZ" dirty="0"/>
              <a:t>: </a:t>
            </a:r>
            <a:r>
              <a:rPr lang="cs-CZ" u="sng" dirty="0">
                <a:hlinkClick r:id="rId2"/>
              </a:rPr>
              <a:t>www.fhs.cuni.cz</a:t>
            </a:r>
            <a:endParaRPr lang="cs-CZ" dirty="0"/>
          </a:p>
          <a:p>
            <a:pPr lvl="0"/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listed</a:t>
            </a:r>
            <a:r>
              <a:rPr lang="cs-CZ" dirty="0"/>
              <a:t> </a:t>
            </a:r>
            <a:r>
              <a:rPr lang="cs-CZ" dirty="0" err="1"/>
              <a:t>dates</a:t>
            </a:r>
            <a:r>
              <a:rPr lang="cs-CZ" dirty="0"/>
              <a:t> are </a:t>
            </a:r>
            <a:r>
              <a:rPr lang="cs-CZ" dirty="0" err="1"/>
              <a:t>binding</a:t>
            </a:r>
            <a:r>
              <a:rPr lang="cs-CZ" dirty="0"/>
              <a:t>; </a:t>
            </a:r>
            <a:r>
              <a:rPr lang="cs-CZ" dirty="0" err="1"/>
              <a:t>negotiation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not </a:t>
            </a:r>
            <a:r>
              <a:rPr lang="cs-CZ" dirty="0" err="1"/>
              <a:t>possible</a:t>
            </a:r>
            <a:r>
              <a:rPr lang="cs-CZ" dirty="0"/>
              <a:t>.</a:t>
            </a:r>
          </a:p>
          <a:p>
            <a:pPr lvl="0"/>
            <a:r>
              <a:rPr lang="cs-CZ" dirty="0" err="1"/>
              <a:t>Doctoral</a:t>
            </a:r>
            <a:r>
              <a:rPr lang="cs-CZ" dirty="0"/>
              <a:t> </a:t>
            </a:r>
            <a:r>
              <a:rPr lang="cs-CZ" dirty="0" err="1"/>
              <a:t>studies</a:t>
            </a:r>
            <a:r>
              <a:rPr lang="cs-CZ" dirty="0"/>
              <a:t> are </a:t>
            </a:r>
            <a:r>
              <a:rPr lang="cs-CZ" dirty="0" err="1"/>
              <a:t>evaluated</a:t>
            </a:r>
            <a:r>
              <a:rPr lang="cs-CZ" dirty="0"/>
              <a:t> </a:t>
            </a:r>
            <a:r>
              <a:rPr lang="cs-CZ" dirty="0" err="1"/>
              <a:t>annually</a:t>
            </a:r>
            <a:r>
              <a:rPr lang="cs-CZ" dirty="0"/>
              <a:t>, not per </a:t>
            </a:r>
            <a:r>
              <a:rPr lang="cs-CZ" dirty="0" err="1"/>
              <a:t>semester</a:t>
            </a:r>
            <a:r>
              <a:rPr lang="cs-CZ" dirty="0"/>
              <a:t>.</a:t>
            </a:r>
          </a:p>
          <a:p>
            <a:pPr lvl="0"/>
            <a:r>
              <a:rPr lang="cs-CZ" dirty="0" err="1"/>
              <a:t>Important</a:t>
            </a:r>
            <a:r>
              <a:rPr lang="cs-CZ" dirty="0"/>
              <a:t> </a:t>
            </a:r>
            <a:r>
              <a:rPr lang="cs-CZ" dirty="0" err="1"/>
              <a:t>date</a:t>
            </a:r>
            <a:r>
              <a:rPr lang="cs-CZ" dirty="0"/>
              <a:t>: end of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b="1" dirty="0" err="1"/>
              <a:t>exam</a:t>
            </a:r>
            <a:r>
              <a:rPr lang="cs-CZ" b="1" dirty="0"/>
              <a:t> period of </a:t>
            </a:r>
            <a:r>
              <a:rPr lang="cs-CZ" b="1" dirty="0" err="1"/>
              <a:t>the</a:t>
            </a:r>
            <a:r>
              <a:rPr lang="cs-CZ" b="1" dirty="0"/>
              <a:t> </a:t>
            </a:r>
            <a:r>
              <a:rPr lang="cs-CZ" b="1" dirty="0" err="1"/>
              <a:t>summer</a:t>
            </a:r>
            <a:r>
              <a:rPr lang="cs-CZ" b="1" dirty="0"/>
              <a:t> </a:t>
            </a:r>
            <a:r>
              <a:rPr lang="cs-CZ" b="1" dirty="0" err="1"/>
              <a:t>semester</a:t>
            </a:r>
            <a:r>
              <a:rPr lang="cs-CZ" b="1" dirty="0"/>
              <a:t> 2025/2026 = 11 </a:t>
            </a:r>
            <a:r>
              <a:rPr lang="cs-CZ" b="1" dirty="0" err="1"/>
              <a:t>September</a:t>
            </a:r>
            <a:r>
              <a:rPr lang="cs-CZ" b="1" dirty="0"/>
              <a:t> 2026</a:t>
            </a:r>
            <a:r>
              <a:rPr lang="cs-CZ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Study </a:t>
            </a:r>
            <a:r>
              <a:rPr lang="cs-CZ" b="1" dirty="0" err="1"/>
              <a:t>Regulations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cs-CZ" dirty="0"/>
              <a:t>Charles University Study and </a:t>
            </a:r>
            <a:r>
              <a:rPr lang="cs-CZ" dirty="0" err="1"/>
              <a:t>Examination</a:t>
            </a:r>
            <a:r>
              <a:rPr lang="cs-CZ" dirty="0"/>
              <a:t> </a:t>
            </a:r>
            <a:r>
              <a:rPr lang="cs-CZ" dirty="0" err="1"/>
              <a:t>Code</a:t>
            </a:r>
            <a:endParaRPr lang="cs-CZ" dirty="0"/>
          </a:p>
          <a:p>
            <a:pPr lvl="0"/>
            <a:r>
              <a:rPr lang="cs-CZ" dirty="0"/>
              <a:t>Charles University </a:t>
            </a:r>
            <a:r>
              <a:rPr lang="cs-CZ" dirty="0" err="1"/>
              <a:t>Scholarship</a:t>
            </a:r>
            <a:r>
              <a:rPr lang="cs-CZ" dirty="0"/>
              <a:t> </a:t>
            </a:r>
            <a:r>
              <a:rPr lang="cs-CZ" dirty="0" err="1"/>
              <a:t>Regulations</a:t>
            </a:r>
            <a:endParaRPr lang="cs-CZ" dirty="0"/>
          </a:p>
          <a:p>
            <a:pPr lvl="0"/>
            <a:r>
              <a:rPr lang="cs-CZ" dirty="0" err="1"/>
              <a:t>Faculty</a:t>
            </a:r>
            <a:r>
              <a:rPr lang="cs-CZ" dirty="0"/>
              <a:t> of </a:t>
            </a:r>
            <a:r>
              <a:rPr lang="cs-CZ" dirty="0" err="1"/>
              <a:t>Humanities</a:t>
            </a:r>
            <a:r>
              <a:rPr lang="cs-CZ" dirty="0"/>
              <a:t> Study </a:t>
            </a:r>
            <a:r>
              <a:rPr lang="cs-CZ" dirty="0" err="1"/>
              <a:t>Regulations</a:t>
            </a:r>
            <a:r>
              <a:rPr lang="cs-CZ" dirty="0"/>
              <a:t> (</a:t>
            </a:r>
            <a:r>
              <a:rPr lang="cs-CZ" dirty="0" err="1"/>
              <a:t>includes</a:t>
            </a:r>
            <a:r>
              <a:rPr lang="cs-CZ" dirty="0"/>
              <a:t> </a:t>
            </a:r>
            <a:r>
              <a:rPr lang="cs-CZ" dirty="0" err="1"/>
              <a:t>doctoral</a:t>
            </a:r>
            <a:r>
              <a:rPr lang="cs-CZ" dirty="0"/>
              <a:t> </a:t>
            </a:r>
            <a:r>
              <a:rPr lang="cs-CZ" dirty="0" err="1"/>
              <a:t>programs</a:t>
            </a:r>
            <a:r>
              <a:rPr lang="cs-CZ" dirty="0"/>
              <a:t>)</a:t>
            </a:r>
          </a:p>
          <a:p>
            <a:pPr lvl="0"/>
            <a:r>
              <a:rPr lang="cs-CZ" dirty="0" err="1"/>
              <a:t>Rules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awarding</a:t>
            </a:r>
            <a:r>
              <a:rPr lang="cs-CZ" dirty="0"/>
              <a:t> </a:t>
            </a:r>
            <a:r>
              <a:rPr lang="cs-CZ" dirty="0" err="1"/>
              <a:t>scholarships</a:t>
            </a:r>
            <a:r>
              <a:rPr lang="cs-CZ" dirty="0"/>
              <a:t> </a:t>
            </a:r>
            <a:r>
              <a:rPr lang="cs-CZ" dirty="0" err="1"/>
              <a:t>at</a:t>
            </a:r>
            <a:r>
              <a:rPr lang="cs-CZ" dirty="0"/>
              <a:t> FHS</a:t>
            </a:r>
          </a:p>
          <a:p>
            <a:pPr lvl="0"/>
            <a:r>
              <a:rPr lang="cs-CZ" dirty="0" err="1"/>
              <a:t>Dean’s</a:t>
            </a:r>
            <a:r>
              <a:rPr lang="cs-CZ" dirty="0"/>
              <a:t> </a:t>
            </a:r>
            <a:r>
              <a:rPr lang="cs-CZ" dirty="0" err="1"/>
              <a:t>measures</a:t>
            </a:r>
            <a:endParaRPr lang="cs-CZ" dirty="0"/>
          </a:p>
          <a:p>
            <a:pPr lvl="0"/>
            <a:r>
              <a:rPr lang="cs-CZ" dirty="0" err="1"/>
              <a:t>Rules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recording</a:t>
            </a:r>
            <a:r>
              <a:rPr lang="cs-CZ" dirty="0"/>
              <a:t>, </a:t>
            </a:r>
            <a:r>
              <a:rPr lang="cs-CZ" dirty="0" err="1"/>
              <a:t>submitting</a:t>
            </a:r>
            <a:r>
              <a:rPr lang="cs-CZ" dirty="0"/>
              <a:t>, and </a:t>
            </a:r>
            <a:r>
              <a:rPr lang="cs-CZ" dirty="0" err="1"/>
              <a:t>publishing</a:t>
            </a:r>
            <a:r>
              <a:rPr lang="cs-CZ" dirty="0"/>
              <a:t> </a:t>
            </a:r>
            <a:r>
              <a:rPr lang="cs-CZ" dirty="0" err="1"/>
              <a:t>theses</a:t>
            </a:r>
            <a:endParaRPr lang="cs-CZ" dirty="0"/>
          </a:p>
          <a:p>
            <a:pPr lvl="0"/>
            <a:r>
              <a:rPr lang="cs-CZ" dirty="0" err="1"/>
              <a:t>Recognition</a:t>
            </a:r>
            <a:r>
              <a:rPr lang="cs-CZ" dirty="0"/>
              <a:t> of </a:t>
            </a:r>
            <a:r>
              <a:rPr lang="cs-CZ" dirty="0" err="1"/>
              <a:t>courses</a:t>
            </a:r>
            <a:r>
              <a:rPr lang="cs-CZ" dirty="0"/>
              <a:t> </a:t>
            </a:r>
            <a:r>
              <a:rPr lang="cs-CZ" dirty="0" err="1"/>
              <a:t>completed</a:t>
            </a:r>
            <a:r>
              <a:rPr lang="cs-CZ" dirty="0"/>
              <a:t> </a:t>
            </a:r>
            <a:r>
              <a:rPr lang="cs-CZ" dirty="0" err="1"/>
              <a:t>under</a:t>
            </a:r>
            <a:r>
              <a:rPr lang="cs-CZ" dirty="0"/>
              <a:t> LLP/Erasmus</a:t>
            </a:r>
          </a:p>
          <a:p>
            <a:pPr lvl="0"/>
            <a:r>
              <a:rPr lang="cs-CZ" dirty="0" err="1"/>
              <a:t>Internship</a:t>
            </a:r>
            <a:r>
              <a:rPr lang="cs-CZ" dirty="0"/>
              <a:t> </a:t>
            </a:r>
            <a:r>
              <a:rPr lang="cs-CZ" dirty="0" err="1"/>
              <a:t>records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doctoral</a:t>
            </a:r>
            <a:r>
              <a:rPr lang="cs-CZ" dirty="0"/>
              <a:t> </a:t>
            </a:r>
            <a:r>
              <a:rPr lang="cs-CZ" dirty="0" err="1"/>
              <a:t>studies</a:t>
            </a:r>
            <a:endParaRPr lang="cs-CZ" dirty="0"/>
          </a:p>
          <a:p>
            <a:pPr lvl="0"/>
            <a:r>
              <a:rPr lang="cs-CZ" dirty="0" err="1"/>
              <a:t>Details</a:t>
            </a:r>
            <a:r>
              <a:rPr lang="cs-CZ" dirty="0"/>
              <a:t> on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Dissertation</a:t>
            </a:r>
            <a:r>
              <a:rPr lang="cs-CZ" dirty="0"/>
              <a:t> </a:t>
            </a:r>
            <a:r>
              <a:rPr lang="cs-CZ" dirty="0" err="1"/>
              <a:t>Topic</a:t>
            </a:r>
            <a:r>
              <a:rPr lang="cs-CZ" dirty="0"/>
              <a:t> </a:t>
            </a:r>
            <a:r>
              <a:rPr lang="cs-CZ" dirty="0" err="1"/>
              <a:t>Discussion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49993220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400" b="1" dirty="0" err="1"/>
              <a:t>Attention</a:t>
            </a:r>
            <a:r>
              <a:rPr lang="cs-CZ" sz="2400" b="1" dirty="0"/>
              <a:t>!!! </a:t>
            </a:r>
            <a:r>
              <a:rPr lang="cs-CZ" sz="2400" b="1" dirty="0" err="1"/>
              <a:t>How</a:t>
            </a:r>
            <a:r>
              <a:rPr lang="cs-CZ" sz="2400" b="1" dirty="0"/>
              <a:t> to </a:t>
            </a:r>
            <a:r>
              <a:rPr lang="cs-CZ" sz="2400" b="1" dirty="0" err="1"/>
              <a:t>Proceed</a:t>
            </a:r>
            <a:r>
              <a:rPr lang="cs-CZ" sz="2400" b="1" dirty="0"/>
              <a:t> </a:t>
            </a:r>
            <a:r>
              <a:rPr lang="cs-CZ" sz="2400" b="1" dirty="0" err="1"/>
              <a:t>After</a:t>
            </a:r>
            <a:r>
              <a:rPr lang="cs-CZ" sz="2400" b="1" dirty="0"/>
              <a:t> </a:t>
            </a:r>
            <a:r>
              <a:rPr lang="cs-CZ" sz="2400" b="1" dirty="0" err="1"/>
              <a:t>Enrollment</a:t>
            </a:r>
            <a:endParaRPr lang="cs-CZ" sz="2400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2276872"/>
            <a:ext cx="3384376" cy="2880320"/>
          </a:xfrm>
        </p:spPr>
      </p:pic>
    </p:spTree>
    <p:extLst>
      <p:ext uri="{BB962C8B-B14F-4D97-AF65-F5344CB8AC3E}">
        <p14:creationId xmlns:p14="http://schemas.microsoft.com/office/powerpoint/2010/main" val="352598051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400" b="1" dirty="0" err="1"/>
              <a:t>How</a:t>
            </a:r>
            <a:r>
              <a:rPr lang="cs-CZ" sz="2400" b="1" dirty="0"/>
              <a:t> to Access </a:t>
            </a:r>
            <a:r>
              <a:rPr lang="cs-CZ" sz="2400" b="1" dirty="0" err="1"/>
              <a:t>the</a:t>
            </a:r>
            <a:r>
              <a:rPr lang="cs-CZ" sz="2400" b="1" dirty="0"/>
              <a:t> Student </a:t>
            </a:r>
            <a:r>
              <a:rPr lang="cs-CZ" sz="2400" b="1" dirty="0" err="1"/>
              <a:t>Information</a:t>
            </a:r>
            <a:r>
              <a:rPr lang="cs-CZ" sz="2400" b="1" dirty="0"/>
              <a:t> </a:t>
            </a:r>
            <a:r>
              <a:rPr lang="cs-CZ" sz="2400" b="1" dirty="0" err="1"/>
              <a:t>System</a:t>
            </a:r>
            <a:r>
              <a:rPr lang="cs-CZ" sz="2400" b="1" dirty="0"/>
              <a:t> (SIS)</a:t>
            </a:r>
            <a:endParaRPr lang="cs-CZ" sz="2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cs-CZ" dirty="0" err="1"/>
              <a:t>Obtain</a:t>
            </a:r>
            <a:r>
              <a:rPr lang="cs-CZ" dirty="0"/>
              <a:t> login </a:t>
            </a:r>
            <a:r>
              <a:rPr lang="cs-CZ" dirty="0" err="1"/>
              <a:t>details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Charles University Student </a:t>
            </a:r>
            <a:r>
              <a:rPr lang="cs-CZ" dirty="0" err="1"/>
              <a:t>Information</a:t>
            </a:r>
            <a:r>
              <a:rPr lang="cs-CZ" dirty="0"/>
              <a:t> </a:t>
            </a:r>
            <a:r>
              <a:rPr lang="cs-CZ" dirty="0" err="1"/>
              <a:t>System</a:t>
            </a:r>
            <a:r>
              <a:rPr lang="cs-CZ" dirty="0"/>
              <a:t> (SIS) </a:t>
            </a:r>
          </a:p>
          <a:p>
            <a:pPr lvl="0"/>
            <a:r>
              <a:rPr lang="cs-CZ" dirty="0" err="1"/>
              <a:t>Contact</a:t>
            </a:r>
            <a:r>
              <a:rPr lang="cs-CZ" dirty="0"/>
              <a:t> </a:t>
            </a:r>
            <a:r>
              <a:rPr lang="cs-CZ" dirty="0" err="1"/>
              <a:t>your</a:t>
            </a:r>
            <a:r>
              <a:rPr lang="cs-CZ" dirty="0"/>
              <a:t> supervisor and </a:t>
            </a:r>
            <a:r>
              <a:rPr lang="cs-CZ" dirty="0" err="1"/>
              <a:t>schedule</a:t>
            </a:r>
            <a:r>
              <a:rPr lang="cs-CZ" dirty="0"/>
              <a:t> </a:t>
            </a:r>
            <a:r>
              <a:rPr lang="cs-CZ" dirty="0" err="1"/>
              <a:t>fulfillment</a:t>
            </a:r>
            <a:r>
              <a:rPr lang="cs-CZ" dirty="0"/>
              <a:t> of </a:t>
            </a:r>
            <a:r>
              <a:rPr lang="cs-CZ" dirty="0" err="1"/>
              <a:t>obligations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Individual</a:t>
            </a:r>
            <a:r>
              <a:rPr lang="cs-CZ" dirty="0"/>
              <a:t> Study </a:t>
            </a:r>
            <a:r>
              <a:rPr lang="cs-CZ" dirty="0" err="1"/>
              <a:t>Plan</a:t>
            </a:r>
            <a:r>
              <a:rPr lang="cs-CZ" dirty="0"/>
              <a:t> (ISP).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plan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</a:t>
            </a:r>
            <a:r>
              <a:rPr lang="cs-CZ" dirty="0" err="1"/>
              <a:t>prepared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entire</a:t>
            </a:r>
            <a:r>
              <a:rPr lang="cs-CZ" dirty="0"/>
              <a:t> study period.</a:t>
            </a:r>
          </a:p>
          <a:p>
            <a:pPr lvl="0"/>
            <a:r>
              <a:rPr lang="cs-CZ" dirty="0" err="1"/>
              <a:t>Create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ISP in SIS </a:t>
            </a:r>
            <a:r>
              <a:rPr lang="cs-CZ" dirty="0" err="1"/>
              <a:t>according</a:t>
            </a:r>
            <a:r>
              <a:rPr lang="cs-CZ" dirty="0"/>
              <a:t> to </a:t>
            </a:r>
            <a:r>
              <a:rPr lang="cs-CZ" dirty="0" err="1"/>
              <a:t>instructions</a:t>
            </a:r>
            <a:r>
              <a:rPr lang="cs-CZ" dirty="0"/>
              <a:t> and </a:t>
            </a:r>
            <a:r>
              <a:rPr lang="cs-CZ" b="1" dirty="0" err="1"/>
              <a:t>electronically</a:t>
            </a:r>
            <a:r>
              <a:rPr lang="cs-CZ" b="1" dirty="0"/>
              <a:t> </a:t>
            </a:r>
            <a:r>
              <a:rPr lang="cs-CZ" b="1" dirty="0" err="1"/>
              <a:t>submit</a:t>
            </a:r>
            <a:r>
              <a:rPr lang="cs-CZ" b="1" dirty="0"/>
              <a:t> </a:t>
            </a:r>
            <a:r>
              <a:rPr lang="cs-CZ" b="1" dirty="0" err="1"/>
              <a:t>it</a:t>
            </a:r>
            <a:r>
              <a:rPr lang="cs-CZ" b="1" dirty="0"/>
              <a:t> to </a:t>
            </a:r>
            <a:r>
              <a:rPr lang="cs-CZ" b="1" dirty="0" err="1"/>
              <a:t>the</a:t>
            </a:r>
            <a:r>
              <a:rPr lang="cs-CZ" b="1" dirty="0"/>
              <a:t> supervisor no </a:t>
            </a:r>
            <a:r>
              <a:rPr lang="cs-CZ" b="1" dirty="0" err="1"/>
              <a:t>later</a:t>
            </a:r>
            <a:r>
              <a:rPr lang="cs-CZ" b="1" dirty="0"/>
              <a:t> </a:t>
            </a:r>
            <a:r>
              <a:rPr lang="cs-CZ" b="1" dirty="0" err="1"/>
              <a:t>than</a:t>
            </a:r>
            <a:r>
              <a:rPr lang="cs-CZ" b="1" dirty="0"/>
              <a:t> 6.10.2025</a:t>
            </a:r>
            <a:r>
              <a:rPr lang="cs-CZ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7121901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err="1"/>
              <a:t>Manuals</a:t>
            </a:r>
            <a:r>
              <a:rPr lang="cs-CZ" dirty="0"/>
              <a:t> </a:t>
            </a:r>
            <a:r>
              <a:rPr lang="cs-CZ" b="1" dirty="0" err="1"/>
              <a:t>for</a:t>
            </a:r>
            <a:r>
              <a:rPr lang="cs-CZ" b="1" dirty="0"/>
              <a:t> </a:t>
            </a:r>
            <a:r>
              <a:rPr lang="cs-CZ" b="1" dirty="0" err="1"/>
              <a:t>Working</a:t>
            </a:r>
            <a:r>
              <a:rPr lang="cs-CZ" b="1" dirty="0"/>
              <a:t> </a:t>
            </a:r>
            <a:r>
              <a:rPr lang="cs-CZ" b="1" dirty="0" err="1"/>
              <a:t>with</a:t>
            </a:r>
            <a:r>
              <a:rPr lang="cs-CZ" b="1" dirty="0"/>
              <a:t> SIS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95536" y="1340768"/>
            <a:ext cx="8640959" cy="5400600"/>
          </a:xfrm>
        </p:spPr>
        <p:txBody>
          <a:bodyPr/>
          <a:lstStyle/>
          <a:p>
            <a:pPr marL="274638" lvl="1" indent="0">
              <a:buNone/>
            </a:pPr>
            <a:r>
              <a:rPr lang="cs-CZ" sz="2000" dirty="0" err="1"/>
              <a:t>Manuals</a:t>
            </a:r>
            <a:r>
              <a:rPr lang="en-US" sz="2000" dirty="0"/>
              <a:t> for Working with </a:t>
            </a:r>
            <a:r>
              <a:rPr lang="cs-CZ" sz="2000" dirty="0" err="1"/>
              <a:t>the</a:t>
            </a:r>
            <a:r>
              <a:rPr lang="cs-CZ" sz="2000" dirty="0"/>
              <a:t> </a:t>
            </a:r>
            <a:r>
              <a:rPr lang="en-US" sz="2000" dirty="0"/>
              <a:t>SIS</a:t>
            </a:r>
            <a:r>
              <a:rPr lang="cs-CZ" sz="2000" dirty="0"/>
              <a:t> </a:t>
            </a:r>
            <a:r>
              <a:rPr lang="cs-CZ" sz="2000" dirty="0" err="1"/>
              <a:t>at</a:t>
            </a:r>
            <a:r>
              <a:rPr lang="cs-CZ" sz="2000" dirty="0"/>
              <a:t> </a:t>
            </a:r>
            <a:r>
              <a:rPr lang="cs-CZ" sz="2000" dirty="0" err="1"/>
              <a:t>the</a:t>
            </a:r>
            <a:r>
              <a:rPr lang="cs-CZ" sz="2000" dirty="0"/>
              <a:t> w</a:t>
            </a:r>
            <a:r>
              <a:rPr lang="en-US" sz="2000" dirty="0" err="1"/>
              <a:t>ebsite</a:t>
            </a:r>
            <a:r>
              <a:rPr lang="en-US" sz="2000" dirty="0"/>
              <a:t>: </a:t>
            </a:r>
            <a:endParaRPr lang="cs-CZ" sz="2000" dirty="0"/>
          </a:p>
          <a:p>
            <a:pPr marL="274638" lvl="1" indent="0">
              <a:buNone/>
            </a:pPr>
            <a:r>
              <a:rPr lang="en-US" sz="2000" dirty="0"/>
              <a:t>FHS – Doctoral Studies</a:t>
            </a:r>
            <a:r>
              <a:rPr lang="cs-CZ" sz="2000" dirty="0"/>
              <a:t>:</a:t>
            </a:r>
          </a:p>
          <a:p>
            <a:pPr marL="274638" lvl="1" indent="0">
              <a:buNone/>
            </a:pPr>
            <a:r>
              <a:rPr lang="en-US" sz="2000" dirty="0"/>
              <a:t>•</a:t>
            </a:r>
            <a:r>
              <a:rPr lang="cs-CZ" sz="2000" dirty="0"/>
              <a:t>    </a:t>
            </a:r>
            <a:r>
              <a:rPr lang="en-US" sz="2000" dirty="0"/>
              <a:t>creating an Individual Study Plan – PhD</a:t>
            </a:r>
          </a:p>
          <a:p>
            <a:pPr marL="274638" lvl="1" indent="0">
              <a:buNone/>
            </a:pPr>
            <a:r>
              <a:rPr lang="en-US" sz="2000" dirty="0"/>
              <a:t>•</a:t>
            </a:r>
            <a:r>
              <a:rPr lang="cs-CZ" sz="2000" dirty="0"/>
              <a:t>    </a:t>
            </a:r>
            <a:r>
              <a:rPr lang="en-US" sz="2000" dirty="0"/>
              <a:t>applying for a doctoral </a:t>
            </a:r>
            <a:r>
              <a:rPr lang="cs-CZ" sz="2000" dirty="0" err="1"/>
              <a:t>income</a:t>
            </a:r>
            <a:endParaRPr lang="en-US" sz="2000" dirty="0"/>
          </a:p>
          <a:p>
            <a:pPr marL="274638" lvl="1" indent="0">
              <a:buNone/>
            </a:pPr>
            <a:r>
              <a:rPr lang="en-US" sz="2000" dirty="0"/>
              <a:t>•</a:t>
            </a:r>
            <a:r>
              <a:rPr lang="cs-CZ" sz="2000" dirty="0"/>
              <a:t>    </a:t>
            </a:r>
            <a:r>
              <a:rPr lang="en-US" sz="2000" dirty="0"/>
              <a:t>completing the annual evaluation</a:t>
            </a:r>
          </a:p>
          <a:p>
            <a:pPr marL="274638" lvl="1" indent="0">
              <a:buNone/>
            </a:pPr>
            <a:r>
              <a:rPr lang="en-US" sz="2000" dirty="0"/>
              <a:t>•</a:t>
            </a:r>
            <a:r>
              <a:rPr lang="cs-CZ" sz="2000" dirty="0"/>
              <a:t>    </a:t>
            </a:r>
            <a:r>
              <a:rPr lang="en-US" sz="2000" dirty="0"/>
              <a:t>entering internships in SIS</a:t>
            </a:r>
          </a:p>
          <a:p>
            <a:pPr marL="274638" lvl="1" indent="0">
              <a:buNone/>
            </a:pPr>
            <a:r>
              <a:rPr lang="en-US" sz="2000" dirty="0"/>
              <a:t>•</a:t>
            </a:r>
            <a:r>
              <a:rPr lang="cs-CZ" sz="2000" dirty="0"/>
              <a:t>     </a:t>
            </a:r>
            <a:r>
              <a:rPr lang="en-US" sz="2000" dirty="0"/>
              <a:t>entering records into OBD</a:t>
            </a:r>
          </a:p>
          <a:p>
            <a:pPr marL="274638" lvl="1" indent="0">
              <a:buNone/>
            </a:pPr>
            <a:r>
              <a:rPr lang="en-US" sz="2000" dirty="0"/>
              <a:t>Useful links</a:t>
            </a:r>
          </a:p>
          <a:p>
            <a:pPr lvl="1"/>
            <a:r>
              <a:rPr lang="en-US" sz="2000" dirty="0"/>
              <a:t>Student exam sign-ups</a:t>
            </a:r>
          </a:p>
          <a:p>
            <a:pPr lvl="1"/>
            <a:r>
              <a:rPr lang="en-US" sz="2000" dirty="0"/>
              <a:t>Uploading Bachelor’s or Master’s theses (the same process applies to dissertations)</a:t>
            </a:r>
          </a:p>
          <a:p>
            <a:pPr lvl="1"/>
            <a:r>
              <a:rPr lang="en-US" sz="2000" dirty="0"/>
              <a:t>Updating personal data</a:t>
            </a:r>
            <a:endParaRPr lang="cs-CZ" sz="20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355231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err="1"/>
              <a:t>Thank</a:t>
            </a:r>
            <a:r>
              <a:rPr lang="cs-CZ" b="1" dirty="0"/>
              <a:t> </a:t>
            </a:r>
            <a:r>
              <a:rPr lang="cs-CZ" b="1" dirty="0" err="1"/>
              <a:t>you</a:t>
            </a:r>
            <a:r>
              <a:rPr lang="cs-CZ" b="1" dirty="0"/>
              <a:t> </a:t>
            </a:r>
            <a:r>
              <a:rPr lang="cs-CZ" b="1" dirty="0" err="1"/>
              <a:t>for</a:t>
            </a:r>
            <a:r>
              <a:rPr lang="cs-CZ" b="1" dirty="0"/>
              <a:t> </a:t>
            </a:r>
            <a:r>
              <a:rPr lang="cs-CZ" b="1" dirty="0" err="1"/>
              <a:t>your</a:t>
            </a:r>
            <a:r>
              <a:rPr lang="cs-CZ" b="1" dirty="0"/>
              <a:t> </a:t>
            </a:r>
            <a:r>
              <a:rPr lang="cs-CZ" b="1" dirty="0" err="1"/>
              <a:t>attention</a:t>
            </a:r>
            <a:r>
              <a:rPr lang="cs-CZ" b="1" dirty="0"/>
              <a:t>!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7784" y="2357437"/>
            <a:ext cx="3888431" cy="3375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95727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Doctoral Studies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It is not an extension of a Master’s </a:t>
            </a:r>
            <a:r>
              <a:rPr lang="cs-CZ" dirty="0"/>
              <a:t>study</a:t>
            </a:r>
            <a:r>
              <a:rPr lang="en-US" dirty="0"/>
              <a:t> but a different study focused primarily on gaining </a:t>
            </a:r>
            <a:r>
              <a:rPr lang="cs-CZ" dirty="0" err="1"/>
              <a:t>competencies</a:t>
            </a:r>
            <a:r>
              <a:rPr lang="en-US" dirty="0"/>
              <a:t> for scientific work.</a:t>
            </a:r>
          </a:p>
          <a:p>
            <a:r>
              <a:rPr lang="en-US" dirty="0"/>
              <a:t>It is </a:t>
            </a:r>
            <a:r>
              <a:rPr lang="en-US" b="1" dirty="0"/>
              <a:t>not a credit-based system</a:t>
            </a:r>
            <a:r>
              <a:rPr lang="en-US" dirty="0"/>
              <a:t>.</a:t>
            </a:r>
          </a:p>
          <a:p>
            <a:r>
              <a:rPr lang="en-US" dirty="0"/>
              <a:t>Main outputs are:</a:t>
            </a:r>
          </a:p>
          <a:p>
            <a:pPr lvl="1"/>
            <a:r>
              <a:rPr lang="en-US" dirty="0"/>
              <a:t>Dissertation writing process</a:t>
            </a:r>
          </a:p>
          <a:p>
            <a:pPr lvl="1"/>
            <a:r>
              <a:rPr lang="en-US" dirty="0"/>
              <a:t>Publishing and reporting publications</a:t>
            </a:r>
          </a:p>
          <a:p>
            <a:pPr lvl="1"/>
            <a:r>
              <a:rPr lang="en-US" dirty="0"/>
              <a:t>Establishing international contacts + internships</a:t>
            </a:r>
          </a:p>
          <a:p>
            <a:pPr lvl="1"/>
            <a:r>
              <a:rPr lang="en-US" dirty="0"/>
              <a:t>Completing subjects required by accreditation and included in the Individual Study Plan (ISP)</a:t>
            </a:r>
          </a:p>
        </p:txBody>
      </p:sp>
    </p:spTree>
    <p:extLst>
      <p:ext uri="{BB962C8B-B14F-4D97-AF65-F5344CB8AC3E}">
        <p14:creationId xmlns:p14="http://schemas.microsoft.com/office/powerpoint/2010/main" val="2982858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Board of Studies – its powers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/>
              <a:t>The study is managed by the </a:t>
            </a:r>
            <a:r>
              <a:rPr lang="cs-CZ" sz="2000" b="1" dirty="0"/>
              <a:t>Study </a:t>
            </a:r>
            <a:r>
              <a:rPr lang="cs-CZ" sz="2000" b="1" dirty="0" err="1"/>
              <a:t>Board</a:t>
            </a:r>
            <a:endParaRPr lang="cs-CZ" sz="2000" b="1" dirty="0"/>
          </a:p>
          <a:p>
            <a:pPr lvl="1">
              <a:spcAft>
                <a:spcPts val="1200"/>
              </a:spcAft>
            </a:pPr>
            <a:r>
              <a:rPr lang="en-US" sz="2000" dirty="0"/>
              <a:t>Approves the individual study plan</a:t>
            </a:r>
            <a:r>
              <a:rPr lang="cs-CZ" sz="2000" dirty="0"/>
              <a:t> (ISP)</a:t>
            </a:r>
          </a:p>
          <a:p>
            <a:pPr lvl="1">
              <a:spcAft>
                <a:spcPts val="1200"/>
              </a:spcAft>
            </a:pPr>
            <a:r>
              <a:rPr lang="en-US" sz="2000" dirty="0"/>
              <a:t>Approves any changes to the individual study plan</a:t>
            </a:r>
            <a:r>
              <a:rPr lang="cs-CZ" sz="2000" dirty="0"/>
              <a:t> (ISP)</a:t>
            </a:r>
          </a:p>
          <a:p>
            <a:pPr lvl="1">
              <a:spcAft>
                <a:spcPts val="1200"/>
              </a:spcAft>
            </a:pPr>
            <a:r>
              <a:rPr lang="en-US" sz="2000" dirty="0"/>
              <a:t>Proposes a reduction or increase in the scholarship within the limits of the scholarship regulations</a:t>
            </a:r>
            <a:endParaRPr lang="cs-CZ" sz="2000" dirty="0"/>
          </a:p>
          <a:p>
            <a:pPr lvl="1">
              <a:spcAft>
                <a:spcPts val="1200"/>
              </a:spcAft>
            </a:pPr>
            <a:r>
              <a:rPr lang="en-US" sz="2000" dirty="0"/>
              <a:t>Approves and proposes to the dean the appointment of a doctoral student's supervisor</a:t>
            </a:r>
            <a:endParaRPr lang="cs-CZ" sz="2000" dirty="0"/>
          </a:p>
          <a:p>
            <a:pPr lvl="1">
              <a:spcAft>
                <a:spcPts val="1200"/>
              </a:spcAft>
            </a:pPr>
            <a:r>
              <a:rPr lang="en-US" sz="2000" dirty="0"/>
              <a:t>Approves annual evaluations of the student (grades A, B, C; from 2026/27: A, B, C, D).</a:t>
            </a:r>
            <a:endParaRPr lang="cs-CZ" sz="2000" dirty="0"/>
          </a:p>
          <a:p>
            <a:pPr lvl="1">
              <a:spcAft>
                <a:spcPts val="1200"/>
              </a:spcAft>
            </a:pPr>
            <a:r>
              <a:rPr lang="en-US" sz="2000" dirty="0"/>
              <a:t>Decides on termination of studies in case of non-fulfillment.</a:t>
            </a:r>
            <a:endParaRPr lang="cs-CZ" sz="2000" dirty="0"/>
          </a:p>
          <a:p>
            <a:pPr lvl="1"/>
            <a:endParaRPr lang="cs-CZ" dirty="0"/>
          </a:p>
          <a:p>
            <a:pPr lvl="1"/>
            <a:endParaRPr lang="cs-CZ" dirty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05695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Supervisor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5330952"/>
          </a:xfrm>
        </p:spPr>
        <p:txBody>
          <a:bodyPr/>
          <a:lstStyle/>
          <a:p>
            <a:pPr>
              <a:spcAft>
                <a:spcPts val="1800"/>
              </a:spcAft>
            </a:pPr>
            <a:r>
              <a:rPr lang="en-US" sz="2000" dirty="0"/>
              <a:t>A professor, associate professor, or researcher; appointed by the Dean on the proposal of the </a:t>
            </a:r>
            <a:r>
              <a:rPr lang="cs-CZ" sz="2000" dirty="0"/>
              <a:t>Study </a:t>
            </a:r>
            <a:r>
              <a:rPr lang="cs-CZ" sz="2000" dirty="0" err="1"/>
              <a:t>Board</a:t>
            </a:r>
            <a:r>
              <a:rPr lang="en-US" sz="2000" dirty="0"/>
              <a:t>.</a:t>
            </a:r>
            <a:endParaRPr lang="cs-CZ" sz="2000" dirty="0"/>
          </a:p>
          <a:p>
            <a:pPr>
              <a:spcAft>
                <a:spcPts val="1800"/>
              </a:spcAft>
            </a:pPr>
            <a:r>
              <a:rPr lang="en-US" sz="2000" dirty="0"/>
              <a:t>Each</a:t>
            </a:r>
            <a:r>
              <a:rPr lang="cs-CZ" sz="2000" dirty="0"/>
              <a:t> study program </a:t>
            </a:r>
            <a:r>
              <a:rPr lang="en-US" sz="2000" dirty="0"/>
              <a:t>has its own list of approved supervisors.</a:t>
            </a:r>
          </a:p>
          <a:p>
            <a:pPr>
              <a:spcAft>
                <a:spcPts val="1800"/>
              </a:spcAft>
            </a:pPr>
            <a:r>
              <a:rPr lang="en-US" sz="2000" dirty="0"/>
              <a:t>Submits evaluations of the student to the Study Board.</a:t>
            </a:r>
            <a:endParaRPr lang="cs-CZ" sz="2000" dirty="0"/>
          </a:p>
          <a:p>
            <a:pPr>
              <a:spcAft>
                <a:spcPts val="1800"/>
              </a:spcAft>
            </a:pPr>
            <a:r>
              <a:rPr lang="en-US" sz="2000" dirty="0"/>
              <a:t>The student must have a supervisor for the entire duration of the study</a:t>
            </a:r>
            <a:endParaRPr lang="cs-CZ" sz="2000" dirty="0"/>
          </a:p>
          <a:p>
            <a:pPr>
              <a:spcAft>
                <a:spcPts val="1800"/>
              </a:spcAft>
            </a:pPr>
            <a:r>
              <a:rPr lang="en-US" sz="2000" dirty="0"/>
              <a:t>Changing a supervisor is only possible with the consent of the Study Board.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2417013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Departmental Affiliation of Doctoral Students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400" dirty="0"/>
              <a:t>Doctoral students are affiliated with FHS departments according to their research field.</a:t>
            </a:r>
          </a:p>
          <a:p>
            <a:r>
              <a:rPr lang="en-US" sz="2400" i="1" dirty="0" err="1"/>
              <a:t>Cooperatio</a:t>
            </a:r>
            <a:r>
              <a:rPr lang="en-US" sz="2400" dirty="0"/>
              <a:t> (see info from the Science Department).</a:t>
            </a:r>
          </a:p>
          <a:p>
            <a:r>
              <a:rPr lang="en-US" sz="2400" dirty="0"/>
              <a:t>Each student is assigned to one or two fields depending on the dissertation topic.</a:t>
            </a:r>
          </a:p>
          <a:p>
            <a:r>
              <a:rPr lang="en-US" sz="2400" dirty="0"/>
              <a:t>The affiliation is decided jointly by the student, the supervisor, and program guarantors.</a:t>
            </a:r>
          </a:p>
          <a:p>
            <a:r>
              <a:rPr lang="en-US" sz="2400" dirty="0"/>
              <a:t>The head of department arranges the student’s involvement in teaching activities and confirms it.</a:t>
            </a:r>
          </a:p>
        </p:txBody>
      </p:sp>
    </p:spTree>
    <p:extLst>
      <p:ext uri="{BB962C8B-B14F-4D97-AF65-F5344CB8AC3E}">
        <p14:creationId xmlns:p14="http://schemas.microsoft.com/office/powerpoint/2010/main" val="2676971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Individual</a:t>
            </a:r>
            <a:r>
              <a:rPr lang="cs-CZ" dirty="0"/>
              <a:t> Study </a:t>
            </a:r>
            <a:r>
              <a:rPr lang="cs-CZ" dirty="0" err="1"/>
              <a:t>Plan</a:t>
            </a:r>
            <a:r>
              <a:rPr lang="cs-CZ" dirty="0"/>
              <a:t> (ISP)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spcAft>
                <a:spcPts val="1200"/>
              </a:spcAft>
            </a:pPr>
            <a:r>
              <a:rPr lang="en-US" sz="2400" dirty="0"/>
              <a:t>The study follows the ISP and it is binding for the student.</a:t>
            </a:r>
            <a:endParaRPr lang="cs-CZ" sz="2400" dirty="0"/>
          </a:p>
          <a:p>
            <a:pPr>
              <a:spcAft>
                <a:spcPts val="1200"/>
              </a:spcAft>
            </a:pPr>
            <a:r>
              <a:rPr lang="en-US" sz="2400" dirty="0"/>
              <a:t>The ISP is created by the student with the supervisor and approved by the </a:t>
            </a:r>
            <a:r>
              <a:rPr lang="cs-CZ" sz="2400" dirty="0"/>
              <a:t>Study </a:t>
            </a:r>
            <a:r>
              <a:rPr lang="cs-CZ" sz="2400" dirty="0" err="1"/>
              <a:t>Board</a:t>
            </a:r>
            <a:r>
              <a:rPr lang="en-US" sz="2400" dirty="0"/>
              <a:t>.</a:t>
            </a:r>
            <a:endParaRPr lang="cs-CZ" sz="2400" dirty="0"/>
          </a:p>
          <a:p>
            <a:pPr>
              <a:spcAft>
                <a:spcPts val="1200"/>
              </a:spcAft>
            </a:pPr>
            <a:r>
              <a:rPr lang="en-US" sz="2400" dirty="0"/>
              <a:t>The ISP includes all obligations (mandatory and elective subjects, publications, internships, conferences, etc.).</a:t>
            </a:r>
            <a:endParaRPr lang="cs-CZ" sz="2400" dirty="0"/>
          </a:p>
          <a:p>
            <a:pPr>
              <a:spcAft>
                <a:spcPts val="1200"/>
              </a:spcAft>
            </a:pPr>
            <a:r>
              <a:rPr lang="en-US" sz="2400" dirty="0"/>
              <a:t>The ISP is prepared for the entire study in advance; its fulfillment is distributed across academic years.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284956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Individual</a:t>
            </a:r>
            <a:r>
              <a:rPr lang="cs-CZ" dirty="0"/>
              <a:t> Study </a:t>
            </a:r>
            <a:r>
              <a:rPr lang="cs-CZ" dirty="0" err="1"/>
              <a:t>Plan</a:t>
            </a:r>
            <a:r>
              <a:rPr lang="cs-CZ" dirty="0"/>
              <a:t> (ISP)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After enrollment, you can start creating your ISP.</a:t>
            </a:r>
            <a:endParaRPr lang="cs-CZ" dirty="0"/>
          </a:p>
          <a:p>
            <a:r>
              <a:rPr lang="en-US" dirty="0"/>
              <a:t>Some obligations (e.g. publications, conferences, international internship, dissertation topic discussion) will already be pre-assigned – you only adjust the planned year of completion.</a:t>
            </a:r>
            <a:endParaRPr lang="cs-CZ" dirty="0"/>
          </a:p>
          <a:p>
            <a:r>
              <a:rPr lang="en-US" dirty="0"/>
              <a:t>Instructions for working with ISP are available on the PhD website</a:t>
            </a:r>
            <a:r>
              <a:rPr lang="cs-CZ" dirty="0"/>
              <a:t>: </a:t>
            </a:r>
            <a:r>
              <a:rPr lang="cs-CZ" dirty="0">
                <a:hlinkClick r:id="rId2"/>
              </a:rPr>
              <a:t>https://phd.fhs.cuni.cz/FHSDSEN-58.html</a:t>
            </a:r>
            <a:r>
              <a:rPr lang="cs-CZ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388860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4777</TotalTime>
  <Words>2295</Words>
  <Application>Microsoft Office PowerPoint</Application>
  <PresentationFormat>Předvádění na obrazovce (4:3)</PresentationFormat>
  <Paragraphs>204</Paragraphs>
  <Slides>35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35</vt:i4>
      </vt:variant>
    </vt:vector>
  </HeadingPairs>
  <TitlesOfParts>
    <vt:vector size="42" baseType="lpstr">
      <vt:lpstr>Arial</vt:lpstr>
      <vt:lpstr>Calibri</vt:lpstr>
      <vt:lpstr>Georgia</vt:lpstr>
      <vt:lpstr>Times New Roman</vt:lpstr>
      <vt:lpstr>Wingdings</vt:lpstr>
      <vt:lpstr>Wingdings 2</vt:lpstr>
      <vt:lpstr>Civic</vt:lpstr>
      <vt:lpstr>2025 - 2026</vt:lpstr>
      <vt:lpstr>Who to contact if you need something</vt:lpstr>
      <vt:lpstr>Important!!!!!</vt:lpstr>
      <vt:lpstr>Doctoral Studies</vt:lpstr>
      <vt:lpstr>The Board of Studies – its powers</vt:lpstr>
      <vt:lpstr>Supervisor</vt:lpstr>
      <vt:lpstr>Departmental Affiliation of Doctoral Students</vt:lpstr>
      <vt:lpstr>Individual Study Plan (ISP)</vt:lpstr>
      <vt:lpstr>Individual Study Plan (ISP)</vt:lpstr>
      <vt:lpstr>Individual Study Plan (ISP)</vt:lpstr>
      <vt:lpstr>Courses</vt:lpstr>
      <vt:lpstr>Compulsory Courses</vt:lpstr>
      <vt:lpstr>Doctoral Studies – Teaching Activity</vt:lpstr>
      <vt:lpstr>Doctoral Studies – Teaching Activity</vt:lpstr>
      <vt:lpstr>Compulsory-Elective and Elective Courses</vt:lpstr>
      <vt:lpstr>Course Codes</vt:lpstr>
      <vt:lpstr>Publications and Conferences</vt:lpstr>
      <vt:lpstr>International Internships</vt:lpstr>
      <vt:lpstr>Annual Study Evaluation</vt:lpstr>
      <vt:lpstr>Annual Check – What Is Evaluated</vt:lpstr>
      <vt:lpstr>Discussion on the Dissertation Topic</vt:lpstr>
      <vt:lpstr>Defense of the Dissertation</vt:lpstr>
      <vt:lpstr>Conditions for Graduation</vt:lpstr>
      <vt:lpstr>Duration of Study</vt:lpstr>
      <vt:lpstr>Interruption of Studies</vt:lpstr>
      <vt:lpstr>Tuition Fees</vt:lpstr>
      <vt:lpstr>Doctoral Study Income</vt:lpstr>
      <vt:lpstr>Doctoral Study Income (continued)</vt:lpstr>
      <vt:lpstr>Scholarships</vt:lpstr>
      <vt:lpstr>Academic Year Schedule</vt:lpstr>
      <vt:lpstr>Study Regulations</vt:lpstr>
      <vt:lpstr>Attention!!! How to Proceed After Enrollment</vt:lpstr>
      <vt:lpstr>How to Access the Student Information System (SIS)</vt:lpstr>
      <vt:lpstr>Manuals for Working with SIS</vt:lpstr>
      <vt:lpstr>Thank you for your attention!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2009</dc:title>
  <dc:creator>jk</dc:creator>
  <cp:lastModifiedBy>Milada Pajgrtová</cp:lastModifiedBy>
  <cp:revision>266</cp:revision>
  <dcterms:created xsi:type="dcterms:W3CDTF">2009-09-11T17:33:42Z</dcterms:created>
  <dcterms:modified xsi:type="dcterms:W3CDTF">2025-10-16T13:24:25Z</dcterms:modified>
</cp:coreProperties>
</file>