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84" r:id="rId4"/>
    <p:sldId id="280" r:id="rId5"/>
    <p:sldId id="283" r:id="rId6"/>
    <p:sldId id="286" r:id="rId7"/>
    <p:sldId id="259" r:id="rId8"/>
    <p:sldId id="266" r:id="rId9"/>
    <p:sldId id="282" r:id="rId10"/>
    <p:sldId id="264" r:id="rId11"/>
    <p:sldId id="298" r:id="rId12"/>
    <p:sldId id="296" r:id="rId13"/>
    <p:sldId id="294" r:id="rId14"/>
    <p:sldId id="268" r:id="rId15"/>
    <p:sldId id="272" r:id="rId16"/>
    <p:sldId id="273" r:id="rId17"/>
    <p:sldId id="299" r:id="rId18"/>
    <p:sldId id="300" r:id="rId19"/>
    <p:sldId id="301" r:id="rId20"/>
    <p:sldId id="302" r:id="rId21"/>
    <p:sldId id="292" r:id="rId22"/>
    <p:sldId id="293" r:id="rId23"/>
    <p:sldId id="277" r:id="rId24"/>
    <p:sldId id="281" r:id="rId25"/>
  </p:sldIdLst>
  <p:sldSz cx="12192000" cy="6858000"/>
  <p:notesSz cx="9874250" cy="6858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živatel" initials="U" lastIdx="8" clrIdx="0">
    <p:extLst>
      <p:ext uri="{19B8F6BF-5375-455C-9EA6-DF929625EA0E}">
        <p15:presenceInfo xmlns:p15="http://schemas.microsoft.com/office/powerpoint/2012/main" userId="bb7754143fbcd2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660"/>
  </p:normalViewPr>
  <p:slideViewPr>
    <p:cSldViewPr snapToGrid="0">
      <p:cViewPr varScale="1">
        <p:scale>
          <a:sx n="111" d="100"/>
          <a:sy n="111"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4278842" cy="34400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593123" y="0"/>
            <a:ext cx="4278842" cy="344003"/>
          </a:xfrm>
          <a:prstGeom prst="rect">
            <a:avLst/>
          </a:prstGeom>
        </p:spPr>
        <p:txBody>
          <a:bodyPr vert="horz" lIns="91440" tIns="45720" rIns="91440" bIns="45720" rtlCol="0"/>
          <a:lstStyle>
            <a:lvl1pPr algn="r">
              <a:defRPr sz="1200"/>
            </a:lvl1pPr>
          </a:lstStyle>
          <a:p>
            <a:fld id="{D3AB8330-C91A-4F40-BABE-C7F253B4CDCC}" type="datetimeFigureOut">
              <a:rPr lang="cs-CZ" smtClean="0"/>
              <a:t>01.10.2025</a:t>
            </a:fld>
            <a:endParaRPr lang="cs-CZ"/>
          </a:p>
        </p:txBody>
      </p:sp>
      <p:sp>
        <p:nvSpPr>
          <p:cNvPr id="4" name="Zástupný symbol pro zápatí 3"/>
          <p:cNvSpPr>
            <a:spLocks noGrp="1"/>
          </p:cNvSpPr>
          <p:nvPr>
            <p:ph type="ftr" sz="quarter" idx="2"/>
          </p:nvPr>
        </p:nvSpPr>
        <p:spPr>
          <a:xfrm>
            <a:off x="0" y="6513997"/>
            <a:ext cx="4278842" cy="34400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593123" y="6513997"/>
            <a:ext cx="4278842" cy="344003"/>
          </a:xfrm>
          <a:prstGeom prst="rect">
            <a:avLst/>
          </a:prstGeom>
        </p:spPr>
        <p:txBody>
          <a:bodyPr vert="horz" lIns="91440" tIns="45720" rIns="91440" bIns="45720" rtlCol="0" anchor="b"/>
          <a:lstStyle>
            <a:lvl1pPr algn="r">
              <a:defRPr sz="1200"/>
            </a:lvl1pPr>
          </a:lstStyle>
          <a:p>
            <a:fld id="{9078879E-F5BF-47BA-ABAE-0749A71E74AF}" type="slidenum">
              <a:rPr lang="cs-CZ" smtClean="0"/>
              <a:t>‹#›</a:t>
            </a:fld>
            <a:endParaRPr lang="cs-CZ"/>
          </a:p>
        </p:txBody>
      </p:sp>
    </p:spTree>
    <p:extLst>
      <p:ext uri="{BB962C8B-B14F-4D97-AF65-F5344CB8AC3E}">
        <p14:creationId xmlns:p14="http://schemas.microsoft.com/office/powerpoint/2010/main" val="14703790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F78781FE-E557-4B1D-B13A-A79F2A483388}" type="datetimeFigureOut">
              <a:rPr lang="cs-CZ" smtClean="0"/>
              <a:t>01.10.2025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108723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8781FE-E557-4B1D-B13A-A79F2A483388}" type="datetimeFigureOut">
              <a:rPr lang="cs-CZ" smtClean="0"/>
              <a:t>01.10.2025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3898765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8781FE-E557-4B1D-B13A-A79F2A483388}" type="datetimeFigureOut">
              <a:rPr lang="cs-CZ" smtClean="0"/>
              <a:t>01.10.2025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3793041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F78781FE-E557-4B1D-B13A-A79F2A483388}" type="datetimeFigureOut">
              <a:rPr lang="cs-CZ" smtClean="0"/>
              <a:t>01.10.2025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30713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F78781FE-E557-4B1D-B13A-A79F2A483388}" type="datetimeFigureOut">
              <a:rPr lang="cs-CZ" smtClean="0"/>
              <a:t>01.10.2025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83471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F78781FE-E557-4B1D-B13A-A79F2A483388}" type="datetimeFigureOut">
              <a:rPr lang="cs-CZ" smtClean="0"/>
              <a:t>01.10.2025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241629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F78781FE-E557-4B1D-B13A-A79F2A483388}" type="datetimeFigureOut">
              <a:rPr lang="cs-CZ" smtClean="0"/>
              <a:t>01.10.2025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297615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F78781FE-E557-4B1D-B13A-A79F2A483388}" type="datetimeFigureOut">
              <a:rPr lang="cs-CZ" smtClean="0"/>
              <a:t>01.10.2025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160474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78781FE-E557-4B1D-B13A-A79F2A483388}" type="datetimeFigureOut">
              <a:rPr lang="cs-CZ" smtClean="0"/>
              <a:t>01.10.2025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3285623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78781FE-E557-4B1D-B13A-A79F2A483388}" type="datetimeFigureOut">
              <a:rPr lang="cs-CZ" smtClean="0"/>
              <a:t>01.10.2025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80338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F78781FE-E557-4B1D-B13A-A79F2A483388}" type="datetimeFigureOut">
              <a:rPr lang="cs-CZ" smtClean="0"/>
              <a:t>01.10.2025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12169F1-D674-496D-843C-A2EF9F4DB9DF}" type="slidenum">
              <a:rPr lang="cs-CZ" smtClean="0"/>
              <a:t>‹#›</a:t>
            </a:fld>
            <a:endParaRPr lang="cs-CZ"/>
          </a:p>
        </p:txBody>
      </p:sp>
    </p:spTree>
    <p:extLst>
      <p:ext uri="{BB962C8B-B14F-4D97-AF65-F5344CB8AC3E}">
        <p14:creationId xmlns:p14="http://schemas.microsoft.com/office/powerpoint/2010/main" val="310253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Click to edit the style.</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Click to edit the styles of the text template.</a:t>
            </a:r>
          </a:p>
          <a:p>
            <a:pPr lvl="1"/>
            <a:r>
              <a:rPr lang="cs-CZ"/>
              <a:t>Second level</a:t>
            </a:r>
          </a:p>
          <a:p>
            <a:pPr lvl="2"/>
            <a:r>
              <a:rPr lang="cs-CZ"/>
              <a:t>Third level</a:t>
            </a:r>
          </a:p>
          <a:p>
            <a:pPr lvl="3"/>
            <a:r>
              <a:rPr lang="cs-CZ"/>
              <a:t>Fourth level</a:t>
            </a:r>
          </a:p>
          <a:p>
            <a:pPr lvl="4"/>
            <a:r>
              <a:rPr lang="cs-CZ"/>
              <a:t>Fifth level</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781FE-E557-4B1D-B13A-A79F2A483388}" type="datetimeFigureOut">
              <a:rPr lang="cs-CZ" smtClean="0"/>
              <a:t>01.10.2025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169F1-D674-496D-843C-A2EF9F4DB9DF}" type="slidenum">
              <a:rPr lang="cs-CZ" smtClean="0"/>
              <a:t>‹#›</a:t>
            </a:fld>
            <a:endParaRPr lang="cs-CZ"/>
          </a:p>
        </p:txBody>
      </p:sp>
    </p:spTree>
    <p:extLst>
      <p:ext uri="{BB962C8B-B14F-4D97-AF65-F5344CB8AC3E}">
        <p14:creationId xmlns:p14="http://schemas.microsoft.com/office/powerpoint/2010/main" val="66950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veda.fhs.cuni.cz/FHSVEDA-78.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penscience.cuni.cz/OSCI-297.html" TargetMode="External"/><Relationship Id="rId2" Type="http://schemas.openxmlformats.org/officeDocument/2006/relationships/hyperlink" Target="https://veda.fhs.cuni.cz/FHSVEDA-82.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veda.fhs.cuni.cz/FHSVEDA-78-version1-obd_eng.pdf" TargetMode="External"/><Relationship Id="rId2" Type="http://schemas.openxmlformats.org/officeDocument/2006/relationships/hyperlink" Target="https://cas.cuni.cz/cas/login?service=https%3a%2f%2fis.cuni.cz%2fveda%2fportal%2f" TargetMode="External"/><Relationship Id="rId1" Type="http://schemas.openxmlformats.org/officeDocument/2006/relationships/slideLayout" Target="../slideLayouts/slideLayout2.xml"/><Relationship Id="rId4" Type="http://schemas.openxmlformats.org/officeDocument/2006/relationships/hyperlink" Target="https://veda.fhs.cuni.cz/FHSVEDA-270.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penscience.cuni.cz/OSCI-244.html" TargetMode="External"/><Relationship Id="rId2" Type="http://schemas.openxmlformats.org/officeDocument/2006/relationships/hyperlink" Target="https://veda.fhs.cuni.cz/FHSVEDA-114.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penscience.cuni.cz/OSCI-79.html" TargetMode="External"/><Relationship Id="rId2" Type="http://schemas.openxmlformats.org/officeDocument/2006/relationships/hyperlink" Target="https://openscience.cuni.cz/OSCI-37.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js.cuni.cz/lidemesta" TargetMode="External"/><Relationship Id="rId2" Type="http://schemas.openxmlformats.org/officeDocument/2006/relationships/hyperlink" Target="https://veda.fhs.cuni.cz/FHSVEDA-279.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tomas.renner@fhs.cuni.cz"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veda@fhs.cuni.cz"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fhs.cuni.cz/FHS-11.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mailto:Tomas.renner@fhs.cuni.cz" TargetMode="External"/><Relationship Id="rId3" Type="http://schemas.openxmlformats.org/officeDocument/2006/relationships/hyperlink" Target="mailto:pavel.himl@fhs.cuni.cz" TargetMode="External"/><Relationship Id="rId7" Type="http://schemas.openxmlformats.org/officeDocument/2006/relationships/hyperlink" Target="mailto:jana.klopfstockova@fhs.cuni.cz" TargetMode="External"/><Relationship Id="rId2" Type="http://schemas.openxmlformats.org/officeDocument/2006/relationships/hyperlink" Target="mailto:veda@fhs.cuni.cz" TargetMode="External"/><Relationship Id="rId1" Type="http://schemas.openxmlformats.org/officeDocument/2006/relationships/slideLayout" Target="../slideLayouts/slideLayout2.xml"/><Relationship Id="rId6" Type="http://schemas.openxmlformats.org/officeDocument/2006/relationships/hyperlink" Target="mailto:martin.misur@fhs.cuni.cz" TargetMode="External"/><Relationship Id="rId5" Type="http://schemas.openxmlformats.org/officeDocument/2006/relationships/hyperlink" Target="mailto:eva.benesova@fhs.cuni.cz" TargetMode="External"/><Relationship Id="rId10" Type="http://schemas.openxmlformats.org/officeDocument/2006/relationships/image" Target="../media/image3.jpeg"/><Relationship Id="rId4" Type="http://schemas.openxmlformats.org/officeDocument/2006/relationships/hyperlink" Target="mailto:Jan.belonoznik@fhs.cuni.cz" TargetMode="External"/><Relationship Id="rId9" Type="http://schemas.openxmlformats.org/officeDocument/2006/relationships/hyperlink" Target="mailto:Katerina.kovarikova@fhs.cuni.c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uni.cz/UK-12508.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eda.fhs.cuni.cz/FHSVEDA-5.html?news=26937&amp;locale=cz" TargetMode="External"/><Relationship Id="rId2" Type="http://schemas.openxmlformats.org/officeDocument/2006/relationships/hyperlink" Target="https://is.cuni.cz/webapps/?lang=cs" TargetMode="External"/><Relationship Id="rId1" Type="http://schemas.openxmlformats.org/officeDocument/2006/relationships/slideLayout" Target="../slideLayouts/slideLayout2.xml"/><Relationship Id="rId4" Type="http://schemas.openxmlformats.org/officeDocument/2006/relationships/hyperlink" Target="mailto:jan.belonoznik@fhs.cuni.c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05050" y="2207077"/>
            <a:ext cx="9225415" cy="3229895"/>
          </a:xfrm>
        </p:spPr>
        <p:txBody>
          <a:bodyPr>
            <a:normAutofit/>
          </a:bodyPr>
          <a:lstStyle/>
          <a:p>
            <a:r>
              <a:rPr lang="cs-CZ" sz="7200" b="1" dirty="0">
                <a:latin typeface="Cambria" panose="02040503050406030204" pitchFamily="18" charset="0"/>
              </a:rPr>
              <a:t>Science and research at FHS UK</a:t>
            </a:r>
            <a:br>
              <a:rPr lang="cs-CZ" sz="7200" b="1" dirty="0">
                <a:latin typeface="Cambria" panose="02040503050406030204" pitchFamily="18" charset="0"/>
              </a:rPr>
            </a:br>
            <a:r>
              <a:rPr lang="cs-CZ" sz="3600" b="1" dirty="0">
                <a:latin typeface="Cambria" panose="02040503050406030204" pitchFamily="18" charset="0"/>
              </a:rPr>
              <a:t>Basic information about doctoral studies</a:t>
            </a:r>
          </a:p>
        </p:txBody>
      </p:sp>
      <p:sp>
        <p:nvSpPr>
          <p:cNvPr id="3" name="Podnadpis 2"/>
          <p:cNvSpPr>
            <a:spLocks noGrp="1"/>
          </p:cNvSpPr>
          <p:nvPr>
            <p:ph type="subTitle" idx="1"/>
          </p:nvPr>
        </p:nvSpPr>
        <p:spPr>
          <a:xfrm>
            <a:off x="146461" y="6080165"/>
            <a:ext cx="11859491" cy="638299"/>
          </a:xfrm>
        </p:spPr>
        <p:txBody>
          <a:bodyPr/>
          <a:lstStyle/>
          <a:p>
            <a:pPr algn="r"/>
            <a:r>
              <a:rPr lang="cs-CZ" dirty="0">
                <a:latin typeface="Cambria" panose="02040503050406030204" pitchFamily="18" charset="0"/>
              </a:rPr>
              <a:t>September 25, 2025</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4639" y="225878"/>
            <a:ext cx="6408420" cy="1981200"/>
          </a:xfrm>
          <a:prstGeom prst="rect">
            <a:avLst/>
          </a:prstGeom>
        </p:spPr>
      </p:pic>
    </p:spTree>
    <p:extLst>
      <p:ext uri="{BB962C8B-B14F-4D97-AF65-F5344CB8AC3E}">
        <p14:creationId xmlns:p14="http://schemas.microsoft.com/office/powerpoint/2010/main" val="226130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chemeClr val="accent6">
                    <a:lumMod val="75000"/>
                  </a:schemeClr>
                </a:solidFill>
                <a:latin typeface="Cambria" panose="02040503050406030204" pitchFamily="18" charset="0"/>
              </a:rPr>
              <a:t>INSTITUTIONAL SUPPORT:</a:t>
            </a:r>
            <a:br>
              <a:rPr lang="cs-CZ" b="1" dirty="0">
                <a:latin typeface="Cambria" panose="02040503050406030204" pitchFamily="18" charset="0"/>
              </a:rPr>
            </a:br>
            <a:r>
              <a:rPr lang="cs-CZ" b="1" dirty="0">
                <a:solidFill>
                  <a:schemeClr val="accent6">
                    <a:lumMod val="75000"/>
                  </a:schemeClr>
                </a:solidFill>
                <a:latin typeface="Cambria" panose="02040503050406030204" pitchFamily="18" charset="0"/>
              </a:rPr>
              <a:t>COOPERATIO Programs</a:t>
            </a:r>
          </a:p>
        </p:txBody>
      </p:sp>
      <p:sp>
        <p:nvSpPr>
          <p:cNvPr id="3" name="Zástupný symbol pro obsah 2"/>
          <p:cNvSpPr>
            <a:spLocks noGrp="1"/>
          </p:cNvSpPr>
          <p:nvPr>
            <p:ph idx="1"/>
          </p:nvPr>
        </p:nvSpPr>
        <p:spPr>
          <a:xfrm>
            <a:off x="661901" y="2234152"/>
            <a:ext cx="10648950" cy="4623847"/>
          </a:xfrm>
        </p:spPr>
        <p:style>
          <a:lnRef idx="1">
            <a:schemeClr val="accent6"/>
          </a:lnRef>
          <a:fillRef idx="2">
            <a:schemeClr val="accent6"/>
          </a:fillRef>
          <a:effectRef idx="1">
            <a:schemeClr val="accent6"/>
          </a:effectRef>
          <a:fontRef idx="minor">
            <a:schemeClr val="dk1"/>
          </a:fontRef>
        </p:style>
        <p:txBody>
          <a:bodyPr>
            <a:normAutofit/>
          </a:bodyPr>
          <a:lstStyle/>
          <a:p>
            <a:r>
              <a:rPr lang="cs-CZ" sz="2000" dirty="0" err="1">
                <a:latin typeface="Cambria" panose="02040503050406030204" pitchFamily="18" charset="0"/>
              </a:rPr>
              <a:t>The</a:t>
            </a:r>
            <a:r>
              <a:rPr lang="cs-CZ" sz="2000" dirty="0">
                <a:latin typeface="Cambria" panose="02040503050406030204" pitchFamily="18" charset="0"/>
              </a:rPr>
              <a:t> Ministry of Education, Youth and Sports grant programs awarded to Charles University to support academic staff and doctoral students. </a:t>
            </a:r>
          </a:p>
          <a:p>
            <a:r>
              <a:rPr lang="en-US" sz="2000" dirty="0">
                <a:latin typeface="Cambria" panose="02040503050406030204" pitchFamily="18" charset="0"/>
                <a:ea typeface="Cambria" panose="02040503050406030204" pitchFamily="18" charset="0"/>
              </a:rPr>
              <a:t>This is not a grant program; it provides partial, one-time, or extraordinary support for scientific and creative activities.</a:t>
            </a:r>
            <a:r>
              <a:rPr lang="cs-CZ" sz="2000" dirty="0">
                <a:latin typeface="Cambria" panose="02040503050406030204" pitchFamily="18" charset="0"/>
                <a:ea typeface="Cambria" panose="02040503050406030204" pitchFamily="18" charset="0"/>
              </a:rPr>
              <a:t> </a:t>
            </a:r>
          </a:p>
          <a:p>
            <a:r>
              <a:rPr lang="cs-CZ" sz="2000" dirty="0">
                <a:latin typeface="Cambria" panose="02040503050406030204" pitchFamily="18" charset="0"/>
              </a:rPr>
              <a:t>Doctoral students can use this subsidy fund:</a:t>
            </a:r>
          </a:p>
          <a:p>
            <a:pPr lvl="1"/>
            <a:r>
              <a:rPr lang="en-US" sz="2000" dirty="0">
                <a:latin typeface="Cambria" panose="02040503050406030204" pitchFamily="18" charset="0"/>
              </a:rPr>
              <a:t>In justified cases, funding may be provided to support the implementation of dissertation research, such as the purchase of specific equipment or materials.</a:t>
            </a:r>
            <a:endParaRPr lang="cs-CZ" sz="2000" dirty="0">
              <a:latin typeface="Cambria" panose="02040503050406030204" pitchFamily="18" charset="0"/>
            </a:endParaRPr>
          </a:p>
          <a:p>
            <a:pPr lvl="1"/>
            <a:r>
              <a:rPr lang="cs-CZ" sz="2000" dirty="0">
                <a:latin typeface="Cambria" panose="02040503050406030204" pitchFamily="18" charset="0"/>
              </a:rPr>
              <a:t>In justified cases, also as support for trips to conferences </a:t>
            </a:r>
          </a:p>
          <a:p>
            <a:pPr lvl="1"/>
            <a:r>
              <a:rPr lang="cs-CZ" sz="2000" dirty="0">
                <a:latin typeface="Cambria" panose="02040503050406030204" pitchFamily="18" charset="0"/>
              </a:rPr>
              <a:t>It is primarily used to support the </a:t>
            </a:r>
            <a:r>
              <a:rPr lang="cs-CZ" sz="2000" dirty="0">
                <a:solidFill>
                  <a:srgbClr val="FF0000"/>
                </a:solidFill>
                <a:latin typeface="Cambria" panose="02040503050406030204" pitchFamily="18" charset="0"/>
              </a:rPr>
              <a:t>preparation </a:t>
            </a:r>
            <a:r>
              <a:rPr lang="cs-CZ" sz="2000" dirty="0" err="1">
                <a:solidFill>
                  <a:srgbClr val="FF0000"/>
                </a:solidFill>
                <a:latin typeface="Cambria" panose="02040503050406030204" pitchFamily="18" charset="0"/>
              </a:rPr>
              <a:t>of</a:t>
            </a:r>
            <a:r>
              <a:rPr lang="cs-CZ" sz="2000" dirty="0">
                <a:solidFill>
                  <a:srgbClr val="FF0000"/>
                </a:solidFill>
                <a:latin typeface="Cambria" panose="02040503050406030204" pitchFamily="18" charset="0"/>
              </a:rPr>
              <a:t> </a:t>
            </a:r>
            <a:r>
              <a:rPr lang="cs-CZ" sz="2000" dirty="0" err="1">
                <a:solidFill>
                  <a:srgbClr val="FF0000"/>
                </a:solidFill>
                <a:latin typeface="Cambria" panose="02040503050406030204" pitchFamily="18" charset="0"/>
              </a:rPr>
              <a:t>publications</a:t>
            </a:r>
            <a:r>
              <a:rPr lang="cs-CZ" sz="2000" dirty="0">
                <a:solidFill>
                  <a:srgbClr val="FF0000"/>
                </a:solidFill>
                <a:latin typeface="Cambria" panose="02040503050406030204" pitchFamily="18" charset="0"/>
              </a:rPr>
              <a:t>, </a:t>
            </a:r>
            <a:r>
              <a:rPr lang="en-US" sz="2000" dirty="0">
                <a:latin typeface="Cambria" panose="02040503050406030204" pitchFamily="18" charset="0"/>
                <a:ea typeface="Cambria" panose="02040503050406030204" pitchFamily="18" charset="0"/>
              </a:rPr>
              <a:t>including proofreading, support for open publishing, and payment for related services, as well as for conference presentations.</a:t>
            </a:r>
            <a:endParaRPr lang="cs-CZ"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77205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schemeClr val="accent2"/>
                </a:solidFill>
                <a:latin typeface="Cambria" panose="02040503050406030204" pitchFamily="18" charset="0"/>
                <a:ea typeface="Cambria" panose="02040503050406030204" pitchFamily="18" charset="0"/>
              </a:rPr>
              <a:t>COOPERATIO Program</a:t>
            </a:r>
            <a:endParaRPr lang="cs-CZ" dirty="0">
              <a:latin typeface="Cambria" panose="02040503050406030204" pitchFamily="18" charset="0"/>
              <a:ea typeface="Cambria" panose="02040503050406030204" pitchFamily="18" charset="0"/>
            </a:endParaRPr>
          </a:p>
        </p:txBody>
      </p:sp>
      <p:sp>
        <p:nvSpPr>
          <p:cNvPr id="3" name="Obdélník 2"/>
          <p:cNvSpPr/>
          <p:nvPr/>
        </p:nvSpPr>
        <p:spPr>
          <a:xfrm>
            <a:off x="529622" y="1506022"/>
            <a:ext cx="10824178" cy="400110"/>
          </a:xfrm>
          <a:prstGeom prst="rect">
            <a:avLst/>
          </a:prstGeom>
        </p:spPr>
        <p:txBody>
          <a:bodyPr wrap="square">
            <a:spAutoFit/>
          </a:bodyPr>
          <a:lstStyle/>
          <a:p>
            <a:pPr algn="ctr"/>
            <a:r>
              <a:rPr lang="cs-CZ" sz="2000" dirty="0">
                <a:solidFill>
                  <a:srgbClr val="0070C0"/>
                </a:solidFill>
                <a:latin typeface="Cambria" panose="02040503050406030204" pitchFamily="18" charset="0"/>
                <a:ea typeface="Cambria" panose="02040503050406030204" pitchFamily="18" charset="0"/>
              </a:rPr>
              <a:t>Classification of Ph.D. students within the </a:t>
            </a:r>
            <a:r>
              <a:rPr lang="cs-CZ" sz="2000" dirty="0" err="1">
                <a:solidFill>
                  <a:srgbClr val="0070C0"/>
                </a:solidFill>
                <a:latin typeface="Cambria" panose="02040503050406030204" pitchFamily="18" charset="0"/>
                <a:ea typeface="Cambria" panose="02040503050406030204" pitchFamily="18" charset="0"/>
              </a:rPr>
              <a:t>Cooperatio</a:t>
            </a:r>
            <a:r>
              <a:rPr lang="cs-CZ" sz="2000" dirty="0">
                <a:solidFill>
                  <a:srgbClr val="0070C0"/>
                </a:solidFill>
                <a:latin typeface="Cambria" panose="02040503050406030204" pitchFamily="18" charset="0"/>
                <a:ea typeface="Cambria" panose="02040503050406030204" pitchFamily="18" charset="0"/>
              </a:rPr>
              <a:t> program:</a:t>
            </a:r>
          </a:p>
        </p:txBody>
      </p:sp>
      <p:sp>
        <p:nvSpPr>
          <p:cNvPr id="4" name="Obdélník 3"/>
          <p:cNvSpPr/>
          <p:nvPr/>
        </p:nvSpPr>
        <p:spPr>
          <a:xfrm>
            <a:off x="1029391" y="2445753"/>
            <a:ext cx="10575175" cy="1346010"/>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cs-CZ" dirty="0">
                <a:solidFill>
                  <a:prstClr val="black"/>
                </a:solidFill>
                <a:latin typeface="Cambria" panose="02040503050406030204" pitchFamily="18" charset="0"/>
                <a:ea typeface="Cambria" panose="02040503050406030204" pitchFamily="18" charset="0"/>
              </a:rPr>
              <a:t>PhD students cannot be classified under any </a:t>
            </a:r>
            <a:r>
              <a:rPr lang="cs-CZ" b="1" dirty="0">
                <a:solidFill>
                  <a:prstClr val="black"/>
                </a:solidFill>
                <a:latin typeface="Cambria" panose="02040503050406030204" pitchFamily="18" charset="0"/>
                <a:ea typeface="Cambria" panose="02040503050406030204" pitchFamily="18" charset="0"/>
              </a:rPr>
              <a:t>scientific field</a:t>
            </a:r>
            <a:r>
              <a:rPr lang="cs-CZ" dirty="0">
                <a:solidFill>
                  <a:prstClr val="black"/>
                </a:solidFill>
                <a:latin typeface="Cambria" panose="02040503050406030204" pitchFamily="18" charset="0"/>
                <a:ea typeface="Cambria" panose="02040503050406030204" pitchFamily="18" charset="0"/>
              </a:rPr>
              <a:t>, but only </a:t>
            </a:r>
            <a:r>
              <a:rPr lang="cs-CZ" dirty="0" err="1">
                <a:solidFill>
                  <a:prstClr val="black"/>
                </a:solidFill>
                <a:latin typeface="Cambria" panose="02040503050406030204" pitchFamily="18" charset="0"/>
                <a:ea typeface="Cambria" panose="02040503050406030204" pitchFamily="18" charset="0"/>
              </a:rPr>
              <a:t>under</a:t>
            </a:r>
            <a:r>
              <a:rPr lang="cs-CZ" dirty="0">
                <a:solidFill>
                  <a:prstClr val="black"/>
                </a:solidFill>
                <a:latin typeface="Cambria" panose="02040503050406030204" pitchFamily="18" charset="0"/>
                <a:ea typeface="Cambria" panose="02040503050406030204" pitchFamily="18" charset="0"/>
              </a:rPr>
              <a:t> </a:t>
            </a:r>
            <a:r>
              <a:rPr lang="cs-CZ" dirty="0" err="1">
                <a:latin typeface="Cambria" panose="02040503050406030204" pitchFamily="18" charset="0"/>
                <a:ea typeface="Cambria" panose="02040503050406030204" pitchFamily="18" charset="0"/>
              </a:rPr>
              <a:t>accredited</a:t>
            </a:r>
            <a:r>
              <a:rPr lang="cs-CZ" dirty="0">
                <a:latin typeface="Cambria" panose="02040503050406030204" pitchFamily="18" charset="0"/>
                <a:ea typeface="Cambria" panose="02040503050406030204" pitchFamily="18" charset="0"/>
              </a:rPr>
              <a:t> study </a:t>
            </a:r>
            <a:r>
              <a:rPr lang="cs-CZ" dirty="0" err="1">
                <a:latin typeface="Cambria" panose="02040503050406030204" pitchFamily="18" charset="0"/>
                <a:ea typeface="Cambria" panose="02040503050406030204" pitchFamily="18" charset="0"/>
              </a:rPr>
              <a:t>programs</a:t>
            </a:r>
            <a:r>
              <a:rPr lang="cs-CZ" dirty="0"/>
              <a:t>.</a:t>
            </a:r>
            <a:endParaRPr lang="cs-CZ" b="1" dirty="0">
              <a:solidFill>
                <a:prstClr val="black"/>
              </a:solidFill>
              <a:latin typeface="Cambria" panose="02040503050406030204" pitchFamily="18" charset="0"/>
              <a:ea typeface="Cambria" panose="02040503050406030204" pitchFamily="18" charset="0"/>
            </a:endParaRPr>
          </a:p>
          <a:p>
            <a:pPr marL="228600" lvl="0" indent="-228600">
              <a:lnSpc>
                <a:spcPct val="90000"/>
              </a:lnSpc>
              <a:spcBef>
                <a:spcPts val="1000"/>
              </a:spcBef>
              <a:buFont typeface="Arial" panose="020B0604020202020204" pitchFamily="34" charset="0"/>
              <a:buChar char="•"/>
            </a:pPr>
            <a:r>
              <a:rPr lang="en-US" dirty="0">
                <a:latin typeface="Cambria" panose="02040503050406030204" pitchFamily="18" charset="0"/>
                <a:ea typeface="Cambria" panose="02040503050406030204" pitchFamily="18" charset="0"/>
              </a:rPr>
              <a:t>Classification takes place after enrollment, based on an agreement among the doctoral student, their supervisor, and the SP guarantor.</a:t>
            </a:r>
            <a:endParaRPr lang="cs-CZ" b="1" dirty="0">
              <a:solidFill>
                <a:prstClr val="black"/>
              </a:solidFill>
              <a:latin typeface="Cambria" panose="02040503050406030204" pitchFamily="18" charset="0"/>
              <a:ea typeface="Cambria" panose="02040503050406030204" pitchFamily="18" charset="0"/>
            </a:endParaRPr>
          </a:p>
          <a:p>
            <a:pPr marL="228600" lvl="0" indent="-228600">
              <a:lnSpc>
                <a:spcPct val="90000"/>
              </a:lnSpc>
              <a:spcBef>
                <a:spcPts val="1000"/>
              </a:spcBef>
              <a:buFont typeface="Arial" panose="020B0604020202020204" pitchFamily="34" charset="0"/>
              <a:buChar char="•"/>
            </a:pPr>
            <a:endParaRPr lang="cs-CZ" b="1" dirty="0">
              <a:solidFill>
                <a:prstClr val="black"/>
              </a:solidFill>
              <a:latin typeface="Cambria" panose="02040503050406030204" pitchFamily="18" charset="0"/>
              <a:ea typeface="Cambria" panose="02040503050406030204" pitchFamily="18" charset="0"/>
            </a:endParaRPr>
          </a:p>
        </p:txBody>
      </p:sp>
      <p:sp>
        <p:nvSpPr>
          <p:cNvPr id="5" name="Obdélník 4"/>
          <p:cNvSpPr/>
          <p:nvPr/>
        </p:nvSpPr>
        <p:spPr>
          <a:xfrm>
            <a:off x="1029390" y="3578372"/>
            <a:ext cx="10133215" cy="590931"/>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dirty="0">
                <a:latin typeface="Cambria" panose="02040503050406030204" pitchFamily="18" charset="0"/>
                <a:ea typeface="Cambria" panose="02040503050406030204" pitchFamily="18" charset="0"/>
              </a:rPr>
              <a:t>PhD students are typically enrolled in </a:t>
            </a:r>
            <a:r>
              <a:rPr lang="en-US" b="1" dirty="0">
                <a:latin typeface="Cambria" panose="02040503050406030204" pitchFamily="18" charset="0"/>
                <a:ea typeface="Cambria" panose="02040503050406030204" pitchFamily="18" charset="0"/>
              </a:rPr>
              <a:t>one field of study</a:t>
            </a:r>
            <a:r>
              <a:rPr lang="en-US" dirty="0">
                <a:latin typeface="Cambria" panose="02040503050406030204" pitchFamily="18" charset="0"/>
                <a:ea typeface="Cambria" panose="02040503050406030204" pitchFamily="18" charset="0"/>
              </a:rPr>
              <a:t>. If a doctoral student's research clearly spans two fields, they may also be enrolled in the second field.</a:t>
            </a:r>
            <a:endParaRPr lang="cs-CZ" dirty="0">
              <a:solidFill>
                <a:prstClr val="black"/>
              </a:solidFill>
              <a:latin typeface="Cambria" panose="02040503050406030204" pitchFamily="18" charset="0"/>
              <a:ea typeface="Cambria" panose="02040503050406030204" pitchFamily="18" charset="0"/>
            </a:endParaRPr>
          </a:p>
        </p:txBody>
      </p:sp>
      <p:sp>
        <p:nvSpPr>
          <p:cNvPr id="6" name="Obdélník 5"/>
          <p:cNvSpPr/>
          <p:nvPr/>
        </p:nvSpPr>
        <p:spPr>
          <a:xfrm>
            <a:off x="1029390" y="4317616"/>
            <a:ext cx="10133215" cy="1200329"/>
          </a:xfrm>
          <a:prstGeom prst="rect">
            <a:avLst/>
          </a:prstGeom>
        </p:spPr>
        <p:txBody>
          <a:bodyPr wrap="square">
            <a:spAutoFit/>
          </a:bodyPr>
          <a:lstStyle/>
          <a:p>
            <a:pPr marL="285750" indent="-285750">
              <a:buFont typeface="Arial" panose="020B0604020202020204" pitchFamily="34" charset="0"/>
              <a:buChar char="•"/>
            </a:pPr>
            <a:r>
              <a:rPr lang="en-US" dirty="0">
                <a:latin typeface="Cambria" panose="02040503050406030204" pitchFamily="18" charset="0"/>
                <a:ea typeface="Cambria" panose="02040503050406030204" pitchFamily="18" charset="0"/>
              </a:rPr>
              <a:t>When assigning doctoral students to scientific fields, we consider their scientific activity </a:t>
            </a:r>
            <a:r>
              <a:rPr lang="en-US" b="1" dirty="0">
                <a:latin typeface="Cambria" panose="02040503050406030204" pitchFamily="18" charset="0"/>
                <a:ea typeface="Cambria" panose="02040503050406030204" pitchFamily="18" charset="0"/>
              </a:rPr>
              <a:t>as reported in the OBD</a:t>
            </a:r>
            <a:r>
              <a:rPr lang="en-US" dirty="0">
                <a:latin typeface="Cambria" panose="02040503050406030204" pitchFamily="18" charset="0"/>
                <a:ea typeface="Cambria" panose="02040503050406030204" pitchFamily="18" charset="0"/>
              </a:rPr>
              <a:t>, specifically the field in which they most frequently present their results. Additionally, we take into account the </a:t>
            </a:r>
            <a:r>
              <a:rPr lang="en-US" b="1" dirty="0">
                <a:latin typeface="Cambria" panose="02040503050406030204" pitchFamily="18" charset="0"/>
                <a:ea typeface="Cambria" panose="02040503050406030204" pitchFamily="18" charset="0"/>
              </a:rPr>
              <a:t>topic of their dissertation and the expertise </a:t>
            </a:r>
            <a:r>
              <a:rPr lang="en-US" dirty="0">
                <a:latin typeface="Cambria" panose="02040503050406030204" pitchFamily="18" charset="0"/>
                <a:ea typeface="Cambria" panose="02040503050406030204" pitchFamily="18" charset="0"/>
              </a:rPr>
              <a:t>of their supervisor.</a:t>
            </a:r>
            <a:r>
              <a:rPr lang="cs-CZ"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260358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solidFill>
                  <a:schemeClr val="accent2"/>
                </a:solidFill>
                <a:latin typeface="Cambria" panose="02040503050406030204" pitchFamily="18" charset="0"/>
                <a:ea typeface="Cambria" panose="02040503050406030204" pitchFamily="18" charset="0"/>
              </a:rPr>
              <a:t>COOPERATIO Program</a:t>
            </a:r>
            <a:endParaRPr lang="cs-CZ" dirty="0">
              <a:latin typeface="Cambria" panose="02040503050406030204" pitchFamily="18" charset="0"/>
              <a:ea typeface="Cambria" panose="02040503050406030204" pitchFamily="18" charset="0"/>
            </a:endParaRPr>
          </a:p>
        </p:txBody>
      </p:sp>
      <p:sp>
        <p:nvSpPr>
          <p:cNvPr id="3" name="Obdélník 2"/>
          <p:cNvSpPr/>
          <p:nvPr/>
        </p:nvSpPr>
        <p:spPr>
          <a:xfrm>
            <a:off x="944879" y="1592919"/>
            <a:ext cx="10102735" cy="461665"/>
          </a:xfrm>
          <a:prstGeom prst="rect">
            <a:avLst/>
          </a:prstGeom>
        </p:spPr>
        <p:txBody>
          <a:bodyPr wrap="square">
            <a:spAutoFit/>
          </a:bodyPr>
          <a:lstStyle/>
          <a:p>
            <a:pPr algn="ctr"/>
            <a:r>
              <a:rPr lang="cs-CZ" sz="2400" dirty="0">
                <a:solidFill>
                  <a:srgbClr val="0070C0"/>
                </a:solidFill>
                <a:latin typeface="Cambria" panose="02040503050406030204" pitchFamily="18" charset="0"/>
                <a:ea typeface="Cambria" panose="02040503050406030204" pitchFamily="18" charset="0"/>
              </a:rPr>
              <a:t>Link between </a:t>
            </a:r>
            <a:r>
              <a:rPr lang="cs-CZ" sz="2400" dirty="0" err="1">
                <a:solidFill>
                  <a:srgbClr val="0070C0"/>
                </a:solidFill>
                <a:latin typeface="Cambria" panose="02040503050406030204" pitchFamily="18" charset="0"/>
                <a:ea typeface="Cambria" panose="02040503050406030204" pitchFamily="18" charset="0"/>
              </a:rPr>
              <a:t>Cooperatio</a:t>
            </a:r>
            <a:r>
              <a:rPr lang="cs-CZ" sz="2400" dirty="0">
                <a:solidFill>
                  <a:srgbClr val="0070C0"/>
                </a:solidFill>
                <a:latin typeface="Cambria" panose="02040503050406030204" pitchFamily="18" charset="0"/>
                <a:ea typeface="Cambria" panose="02040503050406030204" pitchFamily="18" charset="0"/>
              </a:rPr>
              <a:t> scientific disciplines/fields and Ph.D. study programs:</a:t>
            </a:r>
          </a:p>
        </p:txBody>
      </p:sp>
      <p:graphicFrame>
        <p:nvGraphicFramePr>
          <p:cNvPr id="4" name="Zástupný symbol pro obsah 4"/>
          <p:cNvGraphicFramePr>
            <a:graphicFrameLocks/>
          </p:cNvGraphicFramePr>
          <p:nvPr>
            <p:extLst>
              <p:ext uri="{D42A27DB-BD31-4B8C-83A1-F6EECF244321}">
                <p14:modId xmlns:p14="http://schemas.microsoft.com/office/powerpoint/2010/main" val="1217936778"/>
              </p:ext>
            </p:extLst>
          </p:nvPr>
        </p:nvGraphicFramePr>
        <p:xfrm>
          <a:off x="1208548" y="2044394"/>
          <a:ext cx="9575396" cy="4567277"/>
        </p:xfrm>
        <a:graphic>
          <a:graphicData uri="http://schemas.openxmlformats.org/drawingml/2006/table">
            <a:tbl>
              <a:tblPr>
                <a:tableStyleId>{69CF1AB2-1976-4502-BF36-3FF5EA218861}</a:tableStyleId>
              </a:tblPr>
              <a:tblGrid>
                <a:gridCol w="4208722">
                  <a:extLst>
                    <a:ext uri="{9D8B030D-6E8A-4147-A177-3AD203B41FA5}">
                      <a16:colId xmlns:a16="http://schemas.microsoft.com/office/drawing/2014/main" val="1166422280"/>
                    </a:ext>
                  </a:extLst>
                </a:gridCol>
                <a:gridCol w="3669825">
                  <a:extLst>
                    <a:ext uri="{9D8B030D-6E8A-4147-A177-3AD203B41FA5}">
                      <a16:colId xmlns:a16="http://schemas.microsoft.com/office/drawing/2014/main" val="40964603"/>
                    </a:ext>
                  </a:extLst>
                </a:gridCol>
                <a:gridCol w="1696849">
                  <a:extLst>
                    <a:ext uri="{9D8B030D-6E8A-4147-A177-3AD203B41FA5}">
                      <a16:colId xmlns:a16="http://schemas.microsoft.com/office/drawing/2014/main" val="2598499668"/>
                    </a:ext>
                  </a:extLst>
                </a:gridCol>
              </a:tblGrid>
              <a:tr h="152659">
                <a:tc>
                  <a:txBody>
                    <a:bodyPr/>
                    <a:lstStyle/>
                    <a:p>
                      <a:pPr algn="ctr" fontAlgn="ctr"/>
                      <a:r>
                        <a:rPr lang="cs-CZ" sz="1000" b="1" u="none" strike="noStrike" dirty="0">
                          <a:effectLst/>
                          <a:latin typeface="Cambria" panose="02040503050406030204" pitchFamily="18" charset="0"/>
                          <a:ea typeface="Cambria" panose="02040503050406030204" pitchFamily="18" charset="0"/>
                        </a:rPr>
                        <a:t>STUDY PROGRAM</a:t>
                      </a:r>
                      <a:endParaRPr lang="cs-CZ" sz="10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solidFill>
                      <a:schemeClr val="accent1"/>
                    </a:solidFill>
                  </a:tcPr>
                </a:tc>
                <a:tc>
                  <a:txBody>
                    <a:bodyPr/>
                    <a:lstStyle/>
                    <a:p>
                      <a:pPr algn="ctr" fontAlgn="ctr"/>
                      <a:r>
                        <a:rPr lang="cs-CZ" sz="1000" b="1" u="none" strike="noStrike" dirty="0">
                          <a:effectLst/>
                          <a:latin typeface="Cambria" panose="02040503050406030204" pitchFamily="18" charset="0"/>
                          <a:ea typeface="Cambria" panose="02040503050406030204" pitchFamily="18" charset="0"/>
                        </a:rPr>
                        <a:t>SCIENTIFIC DISCIPLINES</a:t>
                      </a:r>
                      <a:endParaRPr lang="cs-CZ" sz="10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solidFill>
                      <a:schemeClr val="accent1"/>
                    </a:solidFill>
                  </a:tcPr>
                </a:tc>
                <a:tc>
                  <a:txBody>
                    <a:bodyPr/>
                    <a:lstStyle/>
                    <a:p>
                      <a:pPr algn="ctr" fontAlgn="ctr"/>
                      <a:r>
                        <a:rPr lang="cs-CZ" sz="1000" b="1" u="none" strike="noStrike" dirty="0">
                          <a:effectLst/>
                          <a:latin typeface="Cambria" panose="02040503050406030204" pitchFamily="18" charset="0"/>
                          <a:ea typeface="Cambria" panose="02040503050406030204" pitchFamily="18" charset="0"/>
                        </a:rPr>
                        <a:t>COOPERATIO FIELDS</a:t>
                      </a:r>
                      <a:endParaRPr lang="cs-CZ" sz="10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solidFill>
                      <a:schemeClr val="accent1"/>
                    </a:solidFill>
                  </a:tcPr>
                </a:tc>
                <a:extLst>
                  <a:ext uri="{0D108BD9-81ED-4DB2-BD59-A6C34878D82A}">
                    <a16:rowId xmlns:a16="http://schemas.microsoft.com/office/drawing/2014/main" val="822138146"/>
                  </a:ext>
                </a:extLst>
              </a:tr>
              <a:tr h="174467">
                <a:tc>
                  <a:txBody>
                    <a:bodyPr/>
                    <a:lstStyle/>
                    <a:p>
                      <a:pPr algn="l" fontAlgn="ctr"/>
                      <a:r>
                        <a:rPr lang="cs-CZ" sz="1200" b="1" u="none" strike="noStrike" dirty="0">
                          <a:effectLst/>
                          <a:latin typeface="Cambria" panose="02040503050406030204" pitchFamily="18" charset="0"/>
                          <a:ea typeface="Cambria" panose="02040503050406030204" pitchFamily="18" charset="0"/>
                        </a:rPr>
                        <a:t>Applied Ethics</a:t>
                      </a:r>
                      <a:endParaRPr lang="cs-CZ" sz="12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en-US" sz="1000" u="none" strike="noStrike" dirty="0">
                          <a:effectLst/>
                          <a:latin typeface="Cambria" panose="02040503050406030204" pitchFamily="18" charset="0"/>
                          <a:ea typeface="Cambria" panose="02040503050406030204" pitchFamily="18" charset="0"/>
                        </a:rPr>
                        <a:t>o Philosophy and Ethics                                                                                      o Social Work</a:t>
                      </a:r>
                      <a:endParaRPr lang="en-US" sz="1000" b="0" i="1"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cs-CZ" sz="1400" b="1" u="none" strike="noStrike">
                          <a:effectLst/>
                          <a:latin typeface="Cambria" panose="02040503050406030204" pitchFamily="18" charset="0"/>
                          <a:ea typeface="Cambria" panose="02040503050406030204" pitchFamily="18" charset="0"/>
                        </a:rPr>
                        <a:t>PHIL + SOAS</a:t>
                      </a:r>
                      <a:endParaRPr lang="cs-CZ" sz="14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extLst>
                  <a:ext uri="{0D108BD9-81ED-4DB2-BD59-A6C34878D82A}">
                    <a16:rowId xmlns:a16="http://schemas.microsoft.com/office/drawing/2014/main" val="2403193175"/>
                  </a:ext>
                </a:extLst>
              </a:tr>
              <a:tr h="174467">
                <a:tc>
                  <a:txBody>
                    <a:bodyPr/>
                    <a:lstStyle/>
                    <a:p>
                      <a:pPr algn="l" fontAlgn="ctr"/>
                      <a:r>
                        <a:rPr lang="cs-CZ" sz="1200" b="1" u="none" strike="noStrike" dirty="0" err="1">
                          <a:effectLst/>
                          <a:latin typeface="Cambria" panose="02040503050406030204" pitchFamily="18" charset="0"/>
                          <a:ea typeface="Cambria" panose="02040503050406030204" pitchFamily="18" charset="0"/>
                        </a:rPr>
                        <a:t>Applied </a:t>
                      </a:r>
                      <a:r>
                        <a:rPr lang="cs-CZ" sz="1200" b="1" u="none" strike="noStrike" dirty="0">
                          <a:effectLst/>
                          <a:latin typeface="Cambria" panose="02040503050406030204" pitchFamily="18" charset="0"/>
                          <a:ea typeface="Cambria" panose="02040503050406030204" pitchFamily="18" charset="0"/>
                        </a:rPr>
                        <a:t>Ethics </a:t>
                      </a:r>
                      <a:endParaRPr lang="cs-CZ" sz="12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4214772680"/>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Historical Sociology</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en-US" sz="1000" u="none" strike="noStrike" dirty="0">
                          <a:effectLst/>
                          <a:latin typeface="Cambria" panose="02040503050406030204" pitchFamily="18" charset="0"/>
                          <a:ea typeface="Cambria" panose="02040503050406030204" pitchFamily="18" charset="0"/>
                        </a:rPr>
                        <a:t>o History                                                                                                                o History and Philosophy of Science </a:t>
                      </a:r>
                      <a:r>
                        <a:rPr lang="cs-CZ" sz="1000" u="none" strike="noStrike" dirty="0">
                          <a:effectLst/>
                          <a:latin typeface="Cambria" panose="02040503050406030204" pitchFamily="18" charset="0"/>
                          <a:ea typeface="Cambria" panose="02040503050406030204" pitchFamily="18" charset="0"/>
                        </a:rPr>
                        <a:t>                                                </a:t>
                      </a:r>
                      <a:r>
                        <a:rPr lang="en-US" sz="1000" u="none" strike="noStrike" dirty="0">
                          <a:effectLst/>
                          <a:latin typeface="Cambria" panose="02040503050406030204" pitchFamily="18" charset="0"/>
                          <a:ea typeface="Cambria" panose="02040503050406030204" pitchFamily="18" charset="0"/>
                        </a:rPr>
                        <a:t>                        o Sociology</a:t>
                      </a:r>
                      <a:endParaRPr lang="en-US" sz="1000" b="0" i="1"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cs-CZ" sz="1400" b="1" u="none" strike="noStrike" dirty="0">
                          <a:effectLst/>
                          <a:latin typeface="Cambria" panose="02040503050406030204" pitchFamily="18" charset="0"/>
                          <a:ea typeface="Cambria" panose="02040503050406030204" pitchFamily="18" charset="0"/>
                        </a:rPr>
                        <a:t>HIST + SOAS</a:t>
                      </a:r>
                      <a:endParaRPr lang="cs-CZ" sz="14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extLst>
                  <a:ext uri="{0D108BD9-81ED-4DB2-BD59-A6C34878D82A}">
                    <a16:rowId xmlns:a16="http://schemas.microsoft.com/office/drawing/2014/main" val="125713796"/>
                  </a:ext>
                </a:extLst>
              </a:tr>
              <a:tr h="220813">
                <a:tc>
                  <a:txBody>
                    <a:bodyPr/>
                    <a:lstStyle/>
                    <a:p>
                      <a:pPr algn="l" fontAlgn="ctr"/>
                      <a:r>
                        <a:rPr lang="cs-CZ" sz="1200" b="1" u="none" strike="noStrike" dirty="0" err="1">
                          <a:effectLst/>
                          <a:latin typeface="Cambria" panose="02040503050406030204" pitchFamily="18" charset="0"/>
                          <a:ea typeface="Cambria" panose="02040503050406030204" pitchFamily="18" charset="0"/>
                        </a:rPr>
                        <a:t>Historical </a:t>
                      </a:r>
                      <a:r>
                        <a:rPr lang="cs-CZ" sz="1200" b="1" u="none" strike="noStrike" dirty="0">
                          <a:effectLst/>
                          <a:latin typeface="Cambria" panose="02040503050406030204" pitchFamily="18" charset="0"/>
                          <a:ea typeface="Cambria" panose="02040503050406030204" pitchFamily="18" charset="0"/>
                        </a:rPr>
                        <a:t>Sociology</a:t>
                      </a:r>
                      <a:endParaRPr lang="cs-CZ" sz="12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091341587"/>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German and French Philosophy</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3">
                  <a:txBody>
                    <a:bodyPr/>
                    <a:lstStyle/>
                    <a:p>
                      <a:pPr algn="ctr" fontAlgn="ctr"/>
                      <a:r>
                        <a:rPr lang="cs-CZ" sz="1000" u="none" strike="noStrike" dirty="0">
                          <a:effectLst/>
                          <a:latin typeface="Cambria" panose="02040503050406030204" pitchFamily="18" charset="0"/>
                          <a:ea typeface="Cambria" panose="02040503050406030204" pitchFamily="18" charset="0"/>
                        </a:rPr>
                        <a:t>o </a:t>
                      </a:r>
                      <a:r>
                        <a:rPr lang="cs-CZ" sz="1000" u="none" strike="noStrike" dirty="0" err="1">
                          <a:effectLst/>
                          <a:latin typeface="Cambria" panose="02040503050406030204" pitchFamily="18" charset="0"/>
                          <a:ea typeface="Cambria" panose="02040503050406030204" pitchFamily="18" charset="0"/>
                        </a:rPr>
                        <a:t>Philosophy </a:t>
                      </a:r>
                      <a:r>
                        <a:rPr lang="cs-CZ" sz="1000" u="none" strike="noStrike" dirty="0">
                          <a:effectLst/>
                          <a:latin typeface="Cambria" panose="02040503050406030204" pitchFamily="18" charset="0"/>
                          <a:ea typeface="Cambria" panose="02040503050406030204" pitchFamily="18" charset="0"/>
                        </a:rPr>
                        <a:t>and </a:t>
                      </a:r>
                      <a:r>
                        <a:rPr lang="cs-CZ" sz="1000" u="none" strike="noStrike" dirty="0" err="1">
                          <a:effectLst/>
                          <a:latin typeface="Cambria" panose="02040503050406030204" pitchFamily="18" charset="0"/>
                          <a:ea typeface="Cambria" panose="02040503050406030204" pitchFamily="18" charset="0"/>
                        </a:rPr>
                        <a:t>Ethics</a:t>
                      </a:r>
                      <a:endParaRPr lang="cs-CZ" sz="1000" b="0" i="1"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3">
                  <a:txBody>
                    <a:bodyPr/>
                    <a:lstStyle/>
                    <a:p>
                      <a:pPr algn="ctr" fontAlgn="ctr"/>
                      <a:r>
                        <a:rPr lang="cs-CZ" sz="1400" b="1" u="none" strike="noStrike">
                          <a:effectLst/>
                          <a:latin typeface="Cambria" panose="02040503050406030204" pitchFamily="18" charset="0"/>
                          <a:ea typeface="Cambria" panose="02040503050406030204" pitchFamily="18" charset="0"/>
                        </a:rPr>
                        <a:t>PHIL</a:t>
                      </a:r>
                      <a:endParaRPr lang="cs-CZ" sz="14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extLst>
                  <a:ext uri="{0D108BD9-81ED-4DB2-BD59-A6C34878D82A}">
                    <a16:rowId xmlns:a16="http://schemas.microsoft.com/office/drawing/2014/main" val="2550967016"/>
                  </a:ext>
                </a:extLst>
              </a:tr>
              <a:tr h="174467">
                <a:tc>
                  <a:txBody>
                    <a:bodyPr/>
                    <a:lstStyle/>
                    <a:p>
                      <a:pPr algn="l" fontAlgn="ctr"/>
                      <a:r>
                        <a:rPr lang="cs-CZ" sz="1200" b="1" u="none" strike="noStrike" dirty="0" err="1">
                          <a:effectLst/>
                          <a:latin typeface="Cambria" panose="02040503050406030204" pitchFamily="18" charset="0"/>
                          <a:ea typeface="Cambria" panose="02040503050406030204" pitchFamily="18" charset="0"/>
                        </a:rPr>
                        <a:t>German </a:t>
                      </a:r>
                      <a:r>
                        <a:rPr lang="cs-CZ" sz="1200" b="1" u="none" strike="noStrike" dirty="0">
                          <a:effectLst/>
                          <a:latin typeface="Cambria" panose="02040503050406030204" pitchFamily="18" charset="0"/>
                          <a:ea typeface="Cambria" panose="02040503050406030204" pitchFamily="18" charset="0"/>
                        </a:rPr>
                        <a:t>and </a:t>
                      </a:r>
                      <a:r>
                        <a:rPr lang="cs-CZ" sz="1200" b="1" u="none" strike="noStrike" dirty="0" err="1">
                          <a:effectLst/>
                          <a:latin typeface="Cambria" panose="02040503050406030204" pitchFamily="18" charset="0"/>
                          <a:ea typeface="Cambria" panose="02040503050406030204" pitchFamily="18" charset="0"/>
                        </a:rPr>
                        <a:t>French Philosophy</a:t>
                      </a:r>
                      <a:endParaRPr lang="cs-CZ" sz="12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637640268"/>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Deutsche und französische Philosophie </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482696603"/>
                  </a:ext>
                </a:extLst>
              </a:tr>
              <a:tr h="300956">
                <a:tc>
                  <a:txBody>
                    <a:bodyPr/>
                    <a:lstStyle/>
                    <a:p>
                      <a:pPr algn="l" fontAlgn="ctr"/>
                      <a:r>
                        <a:rPr lang="cs-CZ" sz="1200" b="1" u="none" strike="noStrike">
                          <a:effectLst/>
                          <a:latin typeface="Cambria" panose="02040503050406030204" pitchFamily="18" charset="0"/>
                          <a:ea typeface="Cambria" panose="02040503050406030204" pitchFamily="18" charset="0"/>
                        </a:rPr>
                        <a:t>General Anthropology</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en-US" sz="1000" u="none" strike="noStrike" dirty="0">
                          <a:effectLst/>
                          <a:latin typeface="Cambria" panose="02040503050406030204" pitchFamily="18" charset="0"/>
                          <a:ea typeface="Cambria" panose="02040503050406030204" pitchFamily="18" charset="0"/>
                        </a:rPr>
                        <a:t>o Social and Cultural Anthropology                                                                    o Ethnology                                                                                                                  o History </a:t>
                      </a:r>
                      <a:r>
                        <a:rPr lang="cs-CZ" sz="1000" u="none" strike="noStrike" dirty="0">
                          <a:effectLst/>
                          <a:latin typeface="Cambria" panose="02040503050406030204" pitchFamily="18" charset="0"/>
                          <a:ea typeface="Cambria" panose="02040503050406030204" pitchFamily="18" charset="0"/>
                        </a:rPr>
                        <a:t>                                                                                                </a:t>
                      </a:r>
                      <a:r>
                        <a:rPr lang="en-US" sz="1000" u="none" strike="noStrike" dirty="0">
                          <a:effectLst/>
                          <a:latin typeface="Cambria" panose="02040503050406030204" pitchFamily="18" charset="0"/>
                          <a:ea typeface="Cambria" panose="02040503050406030204" pitchFamily="18" charset="0"/>
                        </a:rPr>
                        <a:t>                  o History and Philosophy of Science o Philosophy and Ethics </a:t>
                      </a:r>
                      <a:r>
                        <a:rPr lang="cs-CZ" sz="1000" u="none" strike="noStrike" dirty="0">
                          <a:effectLst/>
                          <a:latin typeface="Cambria" panose="02040503050406030204" pitchFamily="18" charset="0"/>
                          <a:ea typeface="Cambria" panose="02040503050406030204" pitchFamily="18" charset="0"/>
                        </a:rPr>
                        <a:t>                                                                        </a:t>
                      </a:r>
                      <a:r>
                        <a:rPr lang="en-US" sz="1000" u="none" strike="noStrike" dirty="0">
                          <a:effectLst/>
                          <a:latin typeface="Cambria" panose="02040503050406030204" pitchFamily="18" charset="0"/>
                          <a:ea typeface="Cambria" panose="02040503050406030204" pitchFamily="18" charset="0"/>
                        </a:rPr>
                        <a:t>    o General and Developmental Psychology                                                    o Health and Clinical Psychology</a:t>
                      </a:r>
                      <a:endParaRPr lang="en-US" sz="1000" b="0" i="1"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en-US" sz="1400" b="1" u="none" strike="noStrike">
                          <a:effectLst/>
                          <a:latin typeface="Cambria" panose="02040503050406030204" pitchFamily="18" charset="0"/>
                          <a:ea typeface="Cambria" panose="02040503050406030204" pitchFamily="18" charset="0"/>
                        </a:rPr>
                        <a:t>SCAN + HIST + PHIL + HEAS + PSYC</a:t>
                      </a:r>
                      <a:endParaRPr lang="en-US" sz="14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extLst>
                  <a:ext uri="{0D108BD9-81ED-4DB2-BD59-A6C34878D82A}">
                    <a16:rowId xmlns:a16="http://schemas.microsoft.com/office/drawing/2014/main" val="987700268"/>
                  </a:ext>
                </a:extLst>
              </a:tr>
              <a:tr h="485243">
                <a:tc>
                  <a:txBody>
                    <a:bodyPr/>
                    <a:lstStyle/>
                    <a:p>
                      <a:pPr algn="l" fontAlgn="ctr"/>
                      <a:r>
                        <a:rPr lang="cs-CZ" sz="1200" b="1" u="none" strike="noStrike" dirty="0">
                          <a:effectLst/>
                          <a:latin typeface="Cambria" panose="02040503050406030204" pitchFamily="18" charset="0"/>
                          <a:ea typeface="Cambria" panose="02040503050406030204" pitchFamily="18" charset="0"/>
                        </a:rPr>
                        <a:t>General Anthropology</a:t>
                      </a:r>
                      <a:endParaRPr lang="cs-CZ" sz="12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748196385"/>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Semiotics and Philosophy of Communication </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en-US" sz="1000" u="none" strike="noStrike" dirty="0">
                          <a:effectLst/>
                          <a:latin typeface="Cambria" panose="02040503050406030204" pitchFamily="18" charset="0"/>
                          <a:ea typeface="Cambria" panose="02040503050406030204" pitchFamily="18" charset="0"/>
                        </a:rPr>
                        <a:t>o Philosophy and Ethics                                                                                    o Media and Communication Studies</a:t>
                      </a:r>
                      <a:endParaRPr lang="en-US" sz="1000" b="0" i="1"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cs-CZ" sz="1400" b="1" u="none" strike="noStrike">
                          <a:effectLst/>
                          <a:latin typeface="Cambria" panose="02040503050406030204" pitchFamily="18" charset="0"/>
                          <a:ea typeface="Cambria" panose="02040503050406030204" pitchFamily="18" charset="0"/>
                        </a:rPr>
                        <a:t>PHIL + MCOM</a:t>
                      </a:r>
                      <a:endParaRPr lang="cs-CZ" sz="14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extLst>
                  <a:ext uri="{0D108BD9-81ED-4DB2-BD59-A6C34878D82A}">
                    <a16:rowId xmlns:a16="http://schemas.microsoft.com/office/drawing/2014/main" val="2163263283"/>
                  </a:ext>
                </a:extLst>
              </a:tr>
              <a:tr h="174467">
                <a:tc>
                  <a:txBody>
                    <a:bodyPr/>
                    <a:lstStyle/>
                    <a:p>
                      <a:pPr algn="l" fontAlgn="ctr"/>
                      <a:r>
                        <a:rPr lang="en-US" sz="1200" b="1" u="none" strike="noStrike">
                          <a:effectLst/>
                          <a:latin typeface="Cambria" panose="02040503050406030204" pitchFamily="18" charset="0"/>
                          <a:ea typeface="Cambria" panose="02040503050406030204" pitchFamily="18" charset="0"/>
                        </a:rPr>
                        <a:t>Semiotics and Philosophy of Communication </a:t>
                      </a:r>
                      <a:endParaRPr lang="en-US"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364960167"/>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Social Ecology</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en-US" sz="1000" u="none" strike="noStrike" dirty="0">
                          <a:effectLst/>
                          <a:latin typeface="Cambria" panose="02040503050406030204" pitchFamily="18" charset="0"/>
                          <a:ea typeface="Cambria" panose="02040503050406030204" pitchFamily="18" charset="0"/>
                        </a:rPr>
                        <a:t>o Public and Social Policy </a:t>
                      </a:r>
                      <a:r>
                        <a:rPr lang="cs-CZ" sz="1000" u="none" strike="noStrike" dirty="0">
                          <a:effectLst/>
                          <a:latin typeface="Cambria" panose="02040503050406030204" pitchFamily="18" charset="0"/>
                          <a:ea typeface="Cambria" panose="02040503050406030204" pitchFamily="18" charset="0"/>
                        </a:rPr>
                        <a:t>                                                                                    </a:t>
                      </a:r>
                      <a:r>
                        <a:rPr lang="en-US" sz="1000" u="none" strike="noStrike" dirty="0">
                          <a:effectLst/>
                          <a:latin typeface="Cambria" panose="02040503050406030204" pitchFamily="18" charset="0"/>
                          <a:ea typeface="Cambria" panose="02040503050406030204" pitchFamily="18" charset="0"/>
                        </a:rPr>
                        <a:t>o Sociology</a:t>
                      </a:r>
                      <a:endParaRPr lang="en-US" sz="1000" b="0" i="1"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cs-CZ" sz="1400" b="1" u="none" strike="noStrike">
                          <a:effectLst/>
                          <a:latin typeface="Cambria" panose="02040503050406030204" pitchFamily="18" charset="0"/>
                          <a:ea typeface="Cambria" panose="02040503050406030204" pitchFamily="18" charset="0"/>
                        </a:rPr>
                        <a:t>SOAS</a:t>
                      </a:r>
                      <a:endParaRPr lang="cs-CZ" sz="14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extLst>
                  <a:ext uri="{0D108BD9-81ED-4DB2-BD59-A6C34878D82A}">
                    <a16:rowId xmlns:a16="http://schemas.microsoft.com/office/drawing/2014/main" val="3302130100"/>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Social Ecology</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72387673"/>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Contemporary European Cultural History</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3">
                  <a:txBody>
                    <a:bodyPr/>
                    <a:lstStyle/>
                    <a:p>
                      <a:pPr algn="ctr" fontAlgn="ctr"/>
                      <a:r>
                        <a:rPr lang="en-US" sz="1000" u="none" strike="noStrike" dirty="0">
                          <a:effectLst/>
                          <a:latin typeface="Cambria" panose="02040503050406030204" pitchFamily="18" charset="0"/>
                          <a:ea typeface="Cambria" panose="02040503050406030204" pitchFamily="18" charset="0"/>
                        </a:rPr>
                        <a:t>o History </a:t>
                      </a:r>
                      <a:r>
                        <a:rPr lang="cs-CZ" sz="1000" u="none" strike="noStrike" dirty="0">
                          <a:effectLst/>
                          <a:latin typeface="Cambria" panose="02040503050406030204" pitchFamily="18" charset="0"/>
                          <a:ea typeface="Cambria" panose="02040503050406030204" pitchFamily="18" charset="0"/>
                        </a:rPr>
                        <a:t>                                                                                                </a:t>
                      </a:r>
                      <a:r>
                        <a:rPr lang="en-US" sz="1000" u="none" strike="noStrike" dirty="0">
                          <a:effectLst/>
                          <a:latin typeface="Cambria" panose="02040503050406030204" pitchFamily="18" charset="0"/>
                          <a:ea typeface="Cambria" panose="02040503050406030204" pitchFamily="18" charset="0"/>
                        </a:rPr>
                        <a:t>              o History and Philosophy of Science</a:t>
                      </a:r>
                      <a:endParaRPr lang="en-US" sz="1000" b="0" i="1"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3">
                  <a:txBody>
                    <a:bodyPr/>
                    <a:lstStyle/>
                    <a:p>
                      <a:pPr algn="ctr" fontAlgn="ctr"/>
                      <a:r>
                        <a:rPr lang="cs-CZ" sz="1400" b="1" u="none" strike="noStrike">
                          <a:effectLst/>
                          <a:latin typeface="Cambria" panose="02040503050406030204" pitchFamily="18" charset="0"/>
                          <a:ea typeface="Cambria" panose="02040503050406030204" pitchFamily="18" charset="0"/>
                        </a:rPr>
                        <a:t>HIST  </a:t>
                      </a:r>
                      <a:endParaRPr lang="cs-CZ" sz="14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extLst>
                  <a:ext uri="{0D108BD9-81ED-4DB2-BD59-A6C34878D82A}">
                    <a16:rowId xmlns:a16="http://schemas.microsoft.com/office/drawing/2014/main" val="1802748391"/>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European Cultural History</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2749837752"/>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Contemporary European Cultural History</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090060885"/>
                  </a:ext>
                </a:extLst>
              </a:tr>
              <a:tr h="174467">
                <a:tc>
                  <a:txBody>
                    <a:bodyPr/>
                    <a:lstStyle/>
                    <a:p>
                      <a:pPr algn="l" fontAlgn="ctr"/>
                      <a:r>
                        <a:rPr lang="cs-CZ" sz="1200" b="1" u="none" strike="noStrike">
                          <a:effectLst/>
                          <a:latin typeface="Cambria" panose="02040503050406030204" pitchFamily="18" charset="0"/>
                          <a:ea typeface="Cambria" panose="02040503050406030204" pitchFamily="18" charset="0"/>
                        </a:rPr>
                        <a:t>Longevity Studies</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en-US" sz="1000" u="none" strike="noStrike" dirty="0">
                          <a:effectLst/>
                          <a:latin typeface="Cambria" panose="02040503050406030204" pitchFamily="18" charset="0"/>
                          <a:ea typeface="Cambria" panose="02040503050406030204" pitchFamily="18" charset="0"/>
                        </a:rPr>
                        <a:t>o Health and Clinical Psychology </a:t>
                      </a:r>
                      <a:r>
                        <a:rPr lang="cs-CZ" sz="1000" u="none" strike="noStrike" dirty="0">
                          <a:effectLst/>
                          <a:latin typeface="Cambria" panose="02040503050406030204" pitchFamily="18" charset="0"/>
                          <a:ea typeface="Cambria" panose="02040503050406030204" pitchFamily="18" charset="0"/>
                        </a:rPr>
                        <a:t>                                                                        </a:t>
                      </a:r>
                      <a:r>
                        <a:rPr lang="en-US" sz="1000" u="none" strike="noStrike" dirty="0">
                          <a:effectLst/>
                          <a:latin typeface="Cambria" panose="02040503050406030204" pitchFamily="18" charset="0"/>
                          <a:ea typeface="Cambria" panose="02040503050406030204" pitchFamily="18" charset="0"/>
                        </a:rPr>
                        <a:t>o Social Work </a:t>
                      </a:r>
                      <a:r>
                        <a:rPr lang="cs-CZ" sz="1000" u="none" strike="noStrike" dirty="0">
                          <a:effectLst/>
                          <a:latin typeface="Cambria" panose="02040503050406030204" pitchFamily="18" charset="0"/>
                          <a:ea typeface="Cambria" panose="02040503050406030204" pitchFamily="18" charset="0"/>
                        </a:rPr>
                        <a:t>                                                                                                      </a:t>
                      </a:r>
                      <a:r>
                        <a:rPr lang="en-US" sz="1000" u="none" strike="noStrike" dirty="0">
                          <a:effectLst/>
                          <a:latin typeface="Cambria" panose="02040503050406030204" pitchFamily="18" charset="0"/>
                          <a:ea typeface="Cambria" panose="02040503050406030204" pitchFamily="18" charset="0"/>
                        </a:rPr>
                        <a:t>o Sociology</a:t>
                      </a:r>
                      <a:endParaRPr lang="en-US" sz="1000" b="0" i="1"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rowSpan="2">
                  <a:txBody>
                    <a:bodyPr/>
                    <a:lstStyle/>
                    <a:p>
                      <a:pPr algn="ctr" fontAlgn="ctr"/>
                      <a:r>
                        <a:rPr lang="cs-CZ" sz="1400" b="1" u="none" strike="noStrike">
                          <a:effectLst/>
                          <a:latin typeface="Cambria" panose="02040503050406030204" pitchFamily="18" charset="0"/>
                          <a:ea typeface="Cambria" panose="02040503050406030204" pitchFamily="18" charset="0"/>
                        </a:rPr>
                        <a:t>HEAS</a:t>
                      </a:r>
                      <a:endParaRPr lang="cs-CZ" sz="14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extLst>
                  <a:ext uri="{0D108BD9-81ED-4DB2-BD59-A6C34878D82A}">
                    <a16:rowId xmlns:a16="http://schemas.microsoft.com/office/drawing/2014/main" val="158340602"/>
                  </a:ext>
                </a:extLst>
              </a:tr>
              <a:tr h="220813">
                <a:tc>
                  <a:txBody>
                    <a:bodyPr/>
                    <a:lstStyle/>
                    <a:p>
                      <a:pPr algn="l" fontAlgn="ctr"/>
                      <a:r>
                        <a:rPr lang="cs-CZ" sz="1200" b="1" u="none" strike="noStrike">
                          <a:effectLst/>
                          <a:latin typeface="Cambria" panose="02040503050406030204" pitchFamily="18" charset="0"/>
                          <a:ea typeface="Cambria" panose="02040503050406030204" pitchFamily="18" charset="0"/>
                        </a:rPr>
                        <a:t>Longevity Studies</a:t>
                      </a:r>
                      <a:endParaRPr lang="cs-CZ" sz="1200" b="1" i="0" u="none" strike="noStrike">
                        <a:solidFill>
                          <a:srgbClr val="000000"/>
                        </a:solidFill>
                        <a:effectLst/>
                        <a:latin typeface="Cambria" panose="02040503050406030204" pitchFamily="18" charset="0"/>
                        <a:ea typeface="Cambria" panose="02040503050406030204" pitchFamily="18" charset="0"/>
                      </a:endParaRPr>
                    </a:p>
                  </a:txBody>
                  <a:tcPr marL="5101" marR="5101" marT="5101" marB="0" anchor="ct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1627938769"/>
                  </a:ext>
                </a:extLst>
              </a:tr>
              <a:tr h="264974">
                <a:tc>
                  <a:txBody>
                    <a:bodyPr/>
                    <a:lstStyle/>
                    <a:p>
                      <a:pPr algn="l" fontAlgn="ctr"/>
                      <a:r>
                        <a:rPr lang="cs-CZ" sz="1200" b="1" u="none" strike="noStrike" dirty="0">
                          <a:effectLst/>
                          <a:latin typeface="Cambria" panose="02040503050406030204" pitchFamily="18" charset="0"/>
                          <a:ea typeface="Cambria" panose="02040503050406030204" pitchFamily="18" charset="0"/>
                        </a:rPr>
                        <a:t>Civil Sector Studies</a:t>
                      </a:r>
                      <a:endParaRPr lang="cs-CZ" sz="12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a:txBody>
                    <a:bodyPr/>
                    <a:lstStyle/>
                    <a:p>
                      <a:pPr algn="ctr" fontAlgn="ctr"/>
                      <a:r>
                        <a:rPr lang="en-US" sz="1000" u="none" strike="noStrike" dirty="0">
                          <a:effectLst/>
                          <a:latin typeface="Cambria" panose="02040503050406030204" pitchFamily="18" charset="0"/>
                          <a:ea typeface="Cambria" panose="02040503050406030204" pitchFamily="18" charset="0"/>
                        </a:rPr>
                        <a:t>o Sociology                                                                                                                o Public and Social Policy</a:t>
                      </a:r>
                      <a:endParaRPr lang="en-US" sz="1000" b="0" i="1"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tc>
                  <a:txBody>
                    <a:bodyPr/>
                    <a:lstStyle/>
                    <a:p>
                      <a:pPr algn="ctr" fontAlgn="ctr"/>
                      <a:r>
                        <a:rPr lang="cs-CZ" sz="1400" b="1" u="none" strike="noStrike" dirty="0">
                          <a:effectLst/>
                          <a:latin typeface="Cambria" panose="02040503050406030204" pitchFamily="18" charset="0"/>
                          <a:ea typeface="Cambria" panose="02040503050406030204" pitchFamily="18" charset="0"/>
                        </a:rPr>
                        <a:t>SOAS</a:t>
                      </a:r>
                      <a:endParaRPr lang="cs-CZ" sz="1400" b="1" i="0" u="none" strike="noStrike" dirty="0">
                        <a:solidFill>
                          <a:srgbClr val="000000"/>
                        </a:solidFill>
                        <a:effectLst/>
                        <a:latin typeface="Cambria" panose="02040503050406030204" pitchFamily="18" charset="0"/>
                        <a:ea typeface="Cambria" panose="02040503050406030204" pitchFamily="18" charset="0"/>
                      </a:endParaRPr>
                    </a:p>
                  </a:txBody>
                  <a:tcPr marL="5101" marR="5101" marT="5101" marB="0" anchor="ctr"/>
                </a:tc>
                <a:extLst>
                  <a:ext uri="{0D108BD9-81ED-4DB2-BD59-A6C34878D82A}">
                    <a16:rowId xmlns:a16="http://schemas.microsoft.com/office/drawing/2014/main" val="3481305226"/>
                  </a:ext>
                </a:extLst>
              </a:tr>
            </a:tbl>
          </a:graphicData>
        </a:graphic>
      </p:graphicFrame>
    </p:spTree>
    <p:extLst>
      <p:ext uri="{BB962C8B-B14F-4D97-AF65-F5344CB8AC3E}">
        <p14:creationId xmlns:p14="http://schemas.microsoft.com/office/powerpoint/2010/main" val="2258017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chemeClr val="accent6">
                    <a:lumMod val="75000"/>
                  </a:schemeClr>
                </a:solidFill>
                <a:latin typeface="Cambria" panose="02040503050406030204" pitchFamily="18" charset="0"/>
              </a:rPr>
              <a:t>INSTITUTIONAL SUPPORT:</a:t>
            </a:r>
            <a:br>
              <a:rPr lang="cs-CZ" b="1" dirty="0">
                <a:latin typeface="Cambria" panose="02040503050406030204" pitchFamily="18" charset="0"/>
              </a:rPr>
            </a:br>
            <a:r>
              <a:rPr lang="cs-CZ" b="1" dirty="0">
                <a:solidFill>
                  <a:schemeClr val="accent6">
                    <a:lumMod val="75000"/>
                  </a:schemeClr>
                </a:solidFill>
                <a:latin typeface="Cambria" panose="02040503050406030204" pitchFamily="18" charset="0"/>
              </a:rPr>
              <a:t>COOPERATIO Programs</a:t>
            </a:r>
            <a:endParaRPr lang="cs-CZ" dirty="0"/>
          </a:p>
        </p:txBody>
      </p:sp>
      <p:sp>
        <p:nvSpPr>
          <p:cNvPr id="3" name="Zástupný symbol pro obsah 2"/>
          <p:cNvSpPr>
            <a:spLocks noGrp="1"/>
          </p:cNvSpPr>
          <p:nvPr>
            <p:ph idx="1"/>
          </p:nvPr>
        </p:nvSpPr>
        <p:spPr>
          <a:xfrm>
            <a:off x="8182466" y="2369420"/>
            <a:ext cx="3586113" cy="4488580"/>
          </a:xfrm>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cs-CZ" sz="2000" dirty="0">
                <a:latin typeface="Cambria" panose="02040503050406030204" pitchFamily="18" charset="0"/>
              </a:rPr>
              <a:t>Cooperatio connects you with academic staff at the Faculty of Humanities, Charles University, who are dedicated to developing the academic discipline in which you are studying. Each </a:t>
            </a:r>
            <a:r>
              <a:rPr lang="cs-CZ" sz="2000" dirty="0" err="1">
                <a:latin typeface="Cambria" panose="02040503050406030204" pitchFamily="18" charset="0"/>
              </a:rPr>
              <a:t>doctoral student </a:t>
            </a:r>
            <a:r>
              <a:rPr lang="cs-CZ" sz="2000" b="1" dirty="0">
                <a:latin typeface="Cambria" panose="02040503050406030204" pitchFamily="18" charset="0"/>
              </a:rPr>
              <a:t>belongs to a specific academic area </a:t>
            </a:r>
            <a:r>
              <a:rPr lang="cs-CZ" sz="2000" dirty="0">
                <a:latin typeface="Cambria" panose="02040503050406030204" pitchFamily="18" charset="0"/>
              </a:rPr>
              <a:t>of the Cooperatio program: </a:t>
            </a:r>
          </a:p>
          <a:p>
            <a:pPr marL="0" indent="0" algn="ctr">
              <a:buNone/>
            </a:pPr>
            <a:r>
              <a:rPr lang="cs-CZ" sz="2200" u="sng" dirty="0">
                <a:solidFill>
                  <a:schemeClr val="accent1">
                    <a:lumMod val="75000"/>
                  </a:schemeClr>
                </a:solidFill>
                <a:latin typeface="Cambria" panose="02040503050406030204" pitchFamily="18" charset="0"/>
              </a:rPr>
              <a:t>veda.fhs.cuni.</a:t>
            </a:r>
            <a:r>
              <a:rPr lang="cs-CZ" sz="2200" u="sng" dirty="0" err="1">
                <a:solidFill>
                  <a:schemeClr val="accent1">
                    <a:lumMod val="75000"/>
                  </a:schemeClr>
                </a:solidFill>
                <a:latin typeface="Cambria" panose="02040503050406030204" pitchFamily="18" charset="0"/>
              </a:rPr>
              <a:t>cz/FHSVEDA-204.html</a:t>
            </a:r>
            <a:endParaRPr lang="cs-CZ" sz="2200" u="sng" dirty="0">
              <a:solidFill>
                <a:schemeClr val="accent1">
                  <a:lumMod val="75000"/>
                </a:schemeClr>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86" y="1854214"/>
            <a:ext cx="7766957" cy="4490026"/>
          </a:xfrm>
          <a:prstGeom prst="rect">
            <a:avLst/>
          </a:prstGeom>
        </p:spPr>
      </p:pic>
    </p:spTree>
    <p:extLst>
      <p:ext uri="{BB962C8B-B14F-4D97-AF65-F5344CB8AC3E}">
        <p14:creationId xmlns:p14="http://schemas.microsoft.com/office/powerpoint/2010/main" val="395123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36948" y="886122"/>
            <a:ext cx="10150036" cy="2969442"/>
          </a:xfrm>
        </p:spPr>
        <p:txBody>
          <a:bodyPr>
            <a:normAutofit/>
          </a:bodyPr>
          <a:lstStyle/>
          <a:p>
            <a:pPr algn="ctr"/>
            <a:r>
              <a:rPr lang="cs-CZ" sz="5000" b="1" dirty="0">
                <a:solidFill>
                  <a:schemeClr val="accent1">
                    <a:lumMod val="75000"/>
                  </a:schemeClr>
                </a:solidFill>
                <a:latin typeface="Cambria" panose="02040503050406030204" pitchFamily="18" charset="0"/>
              </a:rPr>
              <a:t>Publications</a:t>
            </a:r>
          </a:p>
        </p:txBody>
      </p:sp>
    </p:spTree>
    <p:extLst>
      <p:ext uri="{BB962C8B-B14F-4D97-AF65-F5344CB8AC3E}">
        <p14:creationId xmlns:p14="http://schemas.microsoft.com/office/powerpoint/2010/main" val="405937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dirty="0">
                <a:solidFill>
                  <a:schemeClr val="accent2">
                    <a:lumMod val="75000"/>
                  </a:schemeClr>
                </a:solidFill>
                <a:latin typeface="Cambria" panose="02040503050406030204" pitchFamily="18" charset="0"/>
              </a:rPr>
              <a:t>Publications</a:t>
            </a:r>
          </a:p>
        </p:txBody>
      </p:sp>
      <p:sp>
        <p:nvSpPr>
          <p:cNvPr id="3" name="Zástupný symbol pro obsah 2"/>
          <p:cNvSpPr>
            <a:spLocks noGrp="1"/>
          </p:cNvSpPr>
          <p:nvPr>
            <p:ph idx="1"/>
          </p:nvPr>
        </p:nvSpPr>
        <p:spPr>
          <a:xfrm>
            <a:off x="838200" y="1690688"/>
            <a:ext cx="10515600" cy="5167311"/>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cs-CZ" sz="2400" b="1" dirty="0" err="1">
                <a:latin typeface="Cambria" panose="02040503050406030204" pitchFamily="18" charset="0"/>
                <a:ea typeface="Cambria" panose="02040503050406030204" pitchFamily="18" charset="0"/>
              </a:rPr>
              <a:t>Scholarly</a:t>
            </a:r>
            <a:r>
              <a:rPr lang="en-US" sz="2400" b="1" dirty="0">
                <a:latin typeface="Cambria" panose="02040503050406030204" pitchFamily="18" charset="0"/>
                <a:ea typeface="Cambria" panose="02040503050406030204" pitchFamily="18" charset="0"/>
              </a:rPr>
              <a:t> papers are the key indicator of scientific performance, the basis for personal evaluation, and thus, for career advancement and title awards. </a:t>
            </a:r>
            <a:r>
              <a:rPr lang="cs-CZ" altLang="cs-CZ" sz="2400" b="1" dirty="0">
                <a:latin typeface="Cambria" panose="02040503050406030204" pitchFamily="18" charset="0"/>
                <a:ea typeface="Cambria" panose="02040503050406030204" pitchFamily="18" charset="0"/>
              </a:rPr>
              <a:t> </a:t>
            </a:r>
          </a:p>
          <a:p>
            <a:pPr marL="0" indent="0">
              <a:buNone/>
            </a:pPr>
            <a:endParaRPr lang="cs-CZ" altLang="cs-CZ" sz="2200" dirty="0">
              <a:latin typeface="Cambria" panose="02040503050406030204" pitchFamily="18" charset="0"/>
            </a:endParaRPr>
          </a:p>
          <a:p>
            <a:r>
              <a:rPr lang="cs-CZ" altLang="cs-CZ" sz="2200" dirty="0">
                <a:latin typeface="Cambria" panose="02040503050406030204" pitchFamily="18" charset="0"/>
              </a:rPr>
              <a:t>articles in journals</a:t>
            </a:r>
          </a:p>
          <a:p>
            <a:r>
              <a:rPr lang="cs-CZ" altLang="cs-CZ" sz="2200" dirty="0">
                <a:latin typeface="Cambria" panose="02040503050406030204" pitchFamily="18" charset="0"/>
              </a:rPr>
              <a:t>book chapters</a:t>
            </a:r>
          </a:p>
          <a:p>
            <a:r>
              <a:rPr lang="cs-CZ" altLang="cs-CZ" sz="2200" dirty="0">
                <a:latin typeface="Cambria" panose="02040503050406030204" pitchFamily="18" charset="0"/>
              </a:rPr>
              <a:t>monographs</a:t>
            </a:r>
            <a:endParaRPr lang="cs-CZ" altLang="cs-CZ" sz="2200" b="1" dirty="0">
              <a:latin typeface="Cambria" panose="02040503050406030204" pitchFamily="18" charset="0"/>
            </a:endParaRPr>
          </a:p>
          <a:p>
            <a:pPr marL="0" indent="0">
              <a:buNone/>
            </a:pPr>
            <a:endParaRPr lang="cs-CZ" altLang="cs-CZ" sz="2200" b="1" dirty="0">
              <a:latin typeface="Cambria" panose="02040503050406030204" pitchFamily="18" charset="0"/>
            </a:endParaRPr>
          </a:p>
          <a:p>
            <a:pPr marL="0" indent="0">
              <a:buNone/>
            </a:pPr>
            <a:r>
              <a:rPr lang="en-US" sz="2000" dirty="0">
                <a:latin typeface="Cambria" panose="02040503050406030204" pitchFamily="18" charset="0"/>
                <a:ea typeface="Cambria" panose="02040503050406030204" pitchFamily="18" charset="0"/>
              </a:rPr>
              <a:t>Scientific funding largely relies on the reporting of publication activities, which is why an individual's research performance also benefits their faculty.</a:t>
            </a:r>
            <a:endParaRPr lang="cs-CZ" altLang="cs-CZ" sz="2000" dirty="0">
              <a:latin typeface="Cambria" panose="02040503050406030204" pitchFamily="18" charset="0"/>
              <a:ea typeface="Cambria" panose="02040503050406030204" pitchFamily="18" charset="0"/>
            </a:endParaRPr>
          </a:p>
          <a:p>
            <a:pPr marL="0" indent="0">
              <a:buNone/>
            </a:pPr>
            <a:endParaRPr lang="cs-CZ" altLang="cs-CZ" sz="2000" dirty="0">
              <a:latin typeface="Cambria" panose="02040503050406030204" pitchFamily="18" charset="0"/>
            </a:endParaRPr>
          </a:p>
          <a:p>
            <a:pPr marL="0" indent="0">
              <a:buNone/>
            </a:pPr>
            <a:r>
              <a:rPr lang="cs-CZ" altLang="cs-CZ" sz="1800" b="1" dirty="0">
                <a:latin typeface="Cambria" panose="02040503050406030204" pitchFamily="18" charset="0"/>
              </a:rPr>
              <a:t>For details on types of publications and </a:t>
            </a:r>
            <a:r>
              <a:rPr lang="cs-CZ" altLang="cs-CZ" sz="1800" b="1" dirty="0" err="1">
                <a:latin typeface="Cambria" panose="02040503050406030204" pitchFamily="18" charset="0"/>
              </a:rPr>
              <a:t>obligations</a:t>
            </a:r>
            <a:r>
              <a:rPr lang="cs-CZ" altLang="cs-CZ" sz="1800" dirty="0">
                <a:latin typeface="Cambria" panose="02040503050406030204" pitchFamily="18" charset="0"/>
              </a:rPr>
              <a:t> </a:t>
            </a:r>
            <a:r>
              <a:rPr lang="cs-CZ" altLang="cs-CZ" sz="1800" dirty="0" err="1">
                <a:latin typeface="Cambria" panose="02040503050406030204" pitchFamily="18" charset="0"/>
              </a:rPr>
              <a:t>see</a:t>
            </a:r>
            <a:r>
              <a:rPr lang="cs-CZ" altLang="cs-CZ" sz="1800" dirty="0">
                <a:latin typeface="Cambria" panose="02040503050406030204" pitchFamily="18" charset="0"/>
              </a:rPr>
              <a:t> </a:t>
            </a:r>
            <a:r>
              <a:rPr lang="cs-CZ" altLang="cs-CZ" sz="1800" b="1" dirty="0">
                <a:latin typeface="Cambria" panose="02040503050406030204" pitchFamily="18" charset="0"/>
                <a:hlinkClick r:id="rId2"/>
              </a:rPr>
              <a:t>https://veda.fhs.cuni.cz/FHSVEDA-78.</a:t>
            </a:r>
            <a:r>
              <a:rPr lang="cs-CZ" altLang="cs-CZ" sz="1800" b="1" dirty="0">
                <a:latin typeface="Cambria" panose="02040503050406030204" pitchFamily="18" charset="0"/>
              </a:rPr>
              <a:t>html </a:t>
            </a:r>
          </a:p>
          <a:p>
            <a:pPr marL="0" indent="0">
              <a:buNone/>
            </a:pPr>
            <a:endParaRPr lang="cs-CZ" altLang="cs-CZ" dirty="0">
              <a:latin typeface="Cambria" panose="02040503050406030204" pitchFamily="18" charset="0"/>
            </a:endParaRPr>
          </a:p>
          <a:p>
            <a:pPr marL="0" indent="0"/>
            <a:endParaRPr lang="cs-CZ" dirty="0">
              <a:latin typeface="Cambria" panose="02040503050406030204" pitchFamily="18" charset="0"/>
            </a:endParaRPr>
          </a:p>
        </p:txBody>
      </p:sp>
    </p:spTree>
    <p:extLst>
      <p:ext uri="{BB962C8B-B14F-4D97-AF65-F5344CB8AC3E}">
        <p14:creationId xmlns:p14="http://schemas.microsoft.com/office/powerpoint/2010/main" val="1397185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altLang="cs-CZ" b="1" dirty="0">
                <a:solidFill>
                  <a:schemeClr val="accent2">
                    <a:lumMod val="75000"/>
                  </a:schemeClr>
                </a:solidFill>
                <a:latin typeface="Cambria" panose="02040503050406030204" pitchFamily="18" charset="0"/>
              </a:rPr>
              <a:t>Personal identifiers</a:t>
            </a:r>
            <a:endParaRPr lang="cs-CZ" dirty="0">
              <a:solidFill>
                <a:schemeClr val="accent2">
                  <a:lumMod val="75000"/>
                </a:schemeClr>
              </a:solidFill>
              <a:latin typeface="Cambria" panose="02040503050406030204" pitchFamily="18" charset="0"/>
            </a:endParaRPr>
          </a:p>
        </p:txBody>
      </p:sp>
      <p:sp>
        <p:nvSpPr>
          <p:cNvPr id="3" name="Zástupný symbol pro obsah 2"/>
          <p:cNvSpPr>
            <a:spLocks noGrp="1"/>
          </p:cNvSpPr>
          <p:nvPr>
            <p:ph idx="1"/>
          </p:nvPr>
        </p:nvSpPr>
        <p:spPr>
          <a:xfrm>
            <a:off x="838200" y="1545996"/>
            <a:ext cx="10515600" cy="5312003"/>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defRPr/>
            </a:pPr>
            <a:r>
              <a:rPr lang="en-US" sz="2200" b="1" dirty="0">
                <a:latin typeface="Cambria" panose="02040503050406030204" pitchFamily="18" charset="0"/>
                <a:ea typeface="Cambria" panose="02040503050406030204" pitchFamily="18" charset="0"/>
              </a:rPr>
              <a:t>To accurately attribute each publication to its correct author, it is essential to create and verify personal identifiers, also known as academic identities.</a:t>
            </a:r>
            <a:endParaRPr lang="cs-CZ" sz="2200" b="1" dirty="0">
              <a:latin typeface="Cambria" panose="02040503050406030204" pitchFamily="18" charset="0"/>
              <a:ea typeface="Cambria" panose="02040503050406030204" pitchFamily="18" charset="0"/>
            </a:endParaRPr>
          </a:p>
          <a:p>
            <a:pPr>
              <a:defRPr/>
            </a:pPr>
            <a:r>
              <a:rPr lang="cs-CZ" sz="2200" dirty="0">
                <a:latin typeface="Cambria" panose="02040503050406030204" pitchFamily="18" charset="0"/>
              </a:rPr>
              <a:t>ORCID </a:t>
            </a:r>
            <a:r>
              <a:rPr lang="cs-CZ" sz="2200" dirty="0" err="1">
                <a:latin typeface="Cambria" panose="02040503050406030204" pitchFamily="18" charset="0"/>
              </a:rPr>
              <a:t>iD</a:t>
            </a:r>
            <a:endParaRPr lang="cs-CZ" sz="2200" dirty="0">
              <a:latin typeface="Cambria" panose="02040503050406030204" pitchFamily="18" charset="0"/>
            </a:endParaRPr>
          </a:p>
          <a:p>
            <a:pPr>
              <a:defRPr/>
            </a:pPr>
            <a:r>
              <a:rPr lang="cs-CZ" sz="2200" dirty="0" err="1">
                <a:latin typeface="Cambria" panose="02040503050406030204" pitchFamily="18" charset="0"/>
              </a:rPr>
              <a:t>ResearcherID</a:t>
            </a:r>
            <a:endParaRPr lang="cs-CZ" sz="2200" dirty="0">
              <a:latin typeface="Cambria" panose="02040503050406030204" pitchFamily="18" charset="0"/>
            </a:endParaRPr>
          </a:p>
          <a:p>
            <a:pPr>
              <a:defRPr/>
            </a:pPr>
            <a:r>
              <a:rPr lang="cs-CZ" sz="2200" dirty="0" err="1">
                <a:latin typeface="Cambria" panose="02040503050406030204" pitchFamily="18" charset="0"/>
              </a:rPr>
              <a:t>Scopus </a:t>
            </a:r>
            <a:r>
              <a:rPr lang="cs-CZ" sz="2200" dirty="0">
                <a:latin typeface="Cambria" panose="02040503050406030204" pitchFamily="18" charset="0"/>
              </a:rPr>
              <a:t>ID</a:t>
            </a:r>
          </a:p>
          <a:p>
            <a:pPr marL="0" indent="0">
              <a:buNone/>
              <a:defRPr/>
            </a:pPr>
            <a:endParaRPr lang="cs-CZ" sz="2200" b="1" dirty="0">
              <a:latin typeface="Cambria" panose="02040503050406030204" pitchFamily="18" charset="0"/>
            </a:endParaRPr>
          </a:p>
          <a:p>
            <a:pPr marL="0" indent="0">
              <a:buNone/>
              <a:defRPr/>
            </a:pPr>
            <a:r>
              <a:rPr lang="en-US" sz="2200" dirty="0">
                <a:latin typeface="Cambria" panose="02040503050406030204" pitchFamily="18" charset="0"/>
                <a:ea typeface="Cambria" panose="02040503050406030204" pitchFamily="18" charset="0"/>
              </a:rPr>
              <a:t>You need to create an ORCID ID within one month of registration and confirm it by emailing martin.misur@fhs.cuni.cz. Your </a:t>
            </a:r>
            <a:r>
              <a:rPr lang="en-US" sz="2200" dirty="0" err="1">
                <a:latin typeface="Cambria" panose="02040503050406030204" pitchFamily="18" charset="0"/>
                <a:ea typeface="Cambria" panose="02040503050406030204" pitchFamily="18" charset="0"/>
              </a:rPr>
              <a:t>ResearcherID</a:t>
            </a:r>
            <a:r>
              <a:rPr lang="en-US" sz="2200" dirty="0">
                <a:latin typeface="Cambria" panose="02040503050406030204" pitchFamily="18" charset="0"/>
                <a:ea typeface="Cambria" panose="02040503050406030204" pitchFamily="18" charset="0"/>
              </a:rPr>
              <a:t> and Scopus ID will be created automatically.</a:t>
            </a:r>
            <a:endParaRPr lang="cs-CZ" sz="2200" b="1" dirty="0">
              <a:latin typeface="Cambria" panose="02040503050406030204" pitchFamily="18" charset="0"/>
              <a:ea typeface="Cambria" panose="02040503050406030204" pitchFamily="18" charset="0"/>
            </a:endParaRPr>
          </a:p>
          <a:p>
            <a:pPr marL="0" indent="0">
              <a:buNone/>
              <a:defRPr/>
            </a:pPr>
            <a:r>
              <a:rPr lang="cs-CZ" sz="1800" b="1" dirty="0">
                <a:latin typeface="Cambria" panose="02040503050406030204" pitchFamily="18" charset="0"/>
              </a:rPr>
              <a:t>Detailed information on identifiers and obligations: </a:t>
            </a:r>
            <a:r>
              <a:rPr lang="cs-CZ" sz="1800" b="1" dirty="0">
                <a:latin typeface="Cambria" panose="02040503050406030204" pitchFamily="18" charset="0"/>
                <a:hlinkClick r:id="rId2"/>
              </a:rPr>
              <a:t>https://veda.fhs.cuni.cz/FHSVEDA-82.</a:t>
            </a:r>
            <a:r>
              <a:rPr lang="cs-CZ" sz="1800" b="1" dirty="0">
                <a:latin typeface="Cambria" panose="02040503050406030204" pitchFamily="18" charset="0"/>
              </a:rPr>
              <a:t>html </a:t>
            </a:r>
          </a:p>
          <a:p>
            <a:pPr marL="0" indent="0">
              <a:buNone/>
              <a:defRPr/>
            </a:pPr>
            <a:r>
              <a:rPr lang="pl-PL" sz="1800" b="1" dirty="0">
                <a:latin typeface="Cambria" panose="02040503050406030204" pitchFamily="18" charset="0"/>
              </a:rPr>
              <a:t>Step-by-step guide to creating an ORCID ID</a:t>
            </a:r>
            <a:r>
              <a:rPr lang="cs-CZ" sz="1800" b="1" dirty="0">
                <a:latin typeface="Cambria" panose="02040503050406030204" pitchFamily="18" charset="0"/>
              </a:rPr>
              <a:t>: </a:t>
            </a:r>
            <a:r>
              <a:rPr lang="cs-CZ" sz="1800" b="1" dirty="0">
                <a:latin typeface="Cambria" panose="02040503050406030204" pitchFamily="18" charset="0"/>
                <a:hlinkClick r:id="rId3"/>
              </a:rPr>
              <a:t>https://openscience.cuni.cz/OSCI-297.</a:t>
            </a:r>
            <a:r>
              <a:rPr lang="cs-CZ" sz="1800" b="1" dirty="0">
                <a:latin typeface="Cambria" panose="02040503050406030204" pitchFamily="18" charset="0"/>
              </a:rPr>
              <a:t>html </a:t>
            </a:r>
          </a:p>
          <a:p>
            <a:endParaRPr lang="cs-CZ" dirty="0">
              <a:latin typeface="Cambria" panose="02040503050406030204" pitchFamily="18" charset="0"/>
            </a:endParaRPr>
          </a:p>
        </p:txBody>
      </p:sp>
    </p:spTree>
    <p:extLst>
      <p:ext uri="{BB962C8B-B14F-4D97-AF65-F5344CB8AC3E}">
        <p14:creationId xmlns:p14="http://schemas.microsoft.com/office/powerpoint/2010/main" val="4051132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2816-599E-1253-A546-06614F80895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1C4FD9E-93B9-7CCF-4E29-013234B1AF3D}"/>
              </a:ext>
            </a:extLst>
          </p:cNvPr>
          <p:cNvSpPr>
            <a:spLocks noGrp="1"/>
          </p:cNvSpPr>
          <p:nvPr>
            <p:ph type="title"/>
          </p:nvPr>
        </p:nvSpPr>
        <p:spPr/>
        <p:txBody>
          <a:bodyPr>
            <a:normAutofit/>
          </a:bodyPr>
          <a:lstStyle/>
          <a:p>
            <a:pPr algn="ctr"/>
            <a:r>
              <a:rPr lang="cs-CZ" b="1" dirty="0">
                <a:solidFill>
                  <a:schemeClr val="accent2">
                    <a:lumMod val="75000"/>
                  </a:schemeClr>
                </a:solidFill>
                <a:latin typeface="Cambria" panose="02040503050406030204" pitchFamily="18" charset="0"/>
              </a:rPr>
              <a:t>Publication records</a:t>
            </a:r>
            <a:endParaRPr lang="cs-CZ" dirty="0">
              <a:solidFill>
                <a:schemeClr val="accent2">
                  <a:lumMod val="75000"/>
                </a:schemeClr>
              </a:solidFill>
              <a:latin typeface="Cambria" panose="02040503050406030204" pitchFamily="18" charset="0"/>
            </a:endParaRPr>
          </a:p>
        </p:txBody>
      </p:sp>
      <p:sp>
        <p:nvSpPr>
          <p:cNvPr id="3" name="Zástupný symbol pro obsah 2">
            <a:extLst>
              <a:ext uri="{FF2B5EF4-FFF2-40B4-BE49-F238E27FC236}">
                <a16:creationId xmlns:a16="http://schemas.microsoft.com/office/drawing/2014/main" id="{127D0E84-2C8B-38FF-D2A6-C653060D711E}"/>
              </a:ext>
            </a:extLst>
          </p:cNvPr>
          <p:cNvSpPr>
            <a:spLocks noGrp="1"/>
          </p:cNvSpPr>
          <p:nvPr>
            <p:ph idx="1"/>
          </p:nvPr>
        </p:nvSpPr>
        <p:spPr>
          <a:xfrm>
            <a:off x="838200" y="1545996"/>
            <a:ext cx="10515600" cy="5312003"/>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defRPr/>
            </a:pPr>
            <a:r>
              <a:rPr lang="cs-CZ" altLang="cs-CZ" sz="2400" b="1" dirty="0">
                <a:latin typeface="Cambria" panose="02040503050406030204" pitchFamily="18" charset="0"/>
              </a:rPr>
              <a:t>Publications with a personal identifier must be recorded in the database of publications and creative activities, known as </a:t>
            </a:r>
            <a:r>
              <a:rPr lang="cs-CZ" altLang="cs-CZ" sz="2400" b="1" u="sng" dirty="0">
                <a:latin typeface="Cambria" panose="02040503050406030204" pitchFamily="18" charset="0"/>
              </a:rPr>
              <a:t>OBD</a:t>
            </a:r>
          </a:p>
          <a:p>
            <a:pPr marL="0" indent="0">
              <a:buNone/>
              <a:defRPr/>
            </a:pPr>
            <a:endParaRPr lang="cs-CZ" sz="2200" dirty="0">
              <a:latin typeface="Cambria" panose="02040503050406030204" pitchFamily="18" charset="0"/>
            </a:endParaRPr>
          </a:p>
          <a:p>
            <a:pPr>
              <a:defRPr/>
            </a:pPr>
            <a:r>
              <a:rPr lang="cs-CZ" sz="2200" dirty="0">
                <a:latin typeface="Cambria" panose="02040503050406030204" pitchFamily="18" charset="0"/>
              </a:rPr>
              <a:t>affiliation, i.e., faculty membership</a:t>
            </a:r>
          </a:p>
          <a:p>
            <a:pPr>
              <a:defRPr/>
            </a:pPr>
            <a:r>
              <a:rPr lang="cs-CZ" sz="2200" dirty="0">
                <a:latin typeface="Cambria" panose="02040503050406030204" pitchFamily="18" charset="0"/>
              </a:rPr>
              <a:t>Dedication, i.e., source of funding</a:t>
            </a:r>
          </a:p>
          <a:p>
            <a:pPr marL="0" indent="0">
              <a:buNone/>
              <a:defRPr/>
            </a:pPr>
            <a:endParaRPr lang="cs-CZ" sz="2200" b="1" dirty="0">
              <a:latin typeface="Cambria" panose="02040503050406030204" pitchFamily="18" charset="0"/>
            </a:endParaRPr>
          </a:p>
          <a:p>
            <a:pPr marL="0" indent="0">
              <a:buNone/>
              <a:defRPr/>
            </a:pPr>
            <a:r>
              <a:rPr lang="en-US" sz="2200" dirty="0">
                <a:latin typeface="Cambria" panose="02040503050406030204" pitchFamily="18" charset="0"/>
              </a:rPr>
              <a:t>Affiliations and dedications must be clearly stated in publications, following specific formats based on the type of institutional or grant support.</a:t>
            </a:r>
            <a:endParaRPr lang="cs-CZ" sz="2200" b="1" dirty="0">
              <a:latin typeface="Cambria" panose="02040503050406030204" pitchFamily="18" charset="0"/>
            </a:endParaRPr>
          </a:p>
          <a:p>
            <a:pPr marL="0" indent="0">
              <a:buNone/>
              <a:defRPr/>
            </a:pPr>
            <a:r>
              <a:rPr lang="cs-CZ" sz="1800" b="1" dirty="0">
                <a:latin typeface="Cambria" panose="02040503050406030204" pitchFamily="18" charset="0"/>
              </a:rPr>
              <a:t>Access to the OBD database: </a:t>
            </a:r>
            <a:r>
              <a:rPr lang="cs-CZ" sz="1800" b="1" dirty="0">
                <a:latin typeface="Cambria" panose="02040503050406030204" pitchFamily="18" charset="0"/>
                <a:hlinkClick r:id="rId2"/>
              </a:rPr>
              <a:t>https://cas.cuni.cz/cas/login?service=https%3a%2f%2fis.cuni.</a:t>
            </a:r>
            <a:r>
              <a:rPr lang="cs-CZ" sz="1800" b="1" dirty="0">
                <a:latin typeface="Cambria" panose="02040503050406030204" pitchFamily="18" charset="0"/>
              </a:rPr>
              <a:t>cz%2fveda%2fportal%2f </a:t>
            </a:r>
          </a:p>
          <a:p>
            <a:pPr marL="0" indent="0">
              <a:buNone/>
              <a:defRPr/>
            </a:pPr>
            <a:r>
              <a:rPr lang="cs-CZ" sz="1800" b="1" dirty="0">
                <a:latin typeface="Cambria" panose="02040503050406030204" pitchFamily="18" charset="0"/>
              </a:rPr>
              <a:t>Detailed information on entering records into the OBD: </a:t>
            </a:r>
            <a:r>
              <a:rPr lang="cs-CZ" sz="1800" b="1" dirty="0">
                <a:latin typeface="Cambria" panose="02040503050406030204" pitchFamily="18" charset="0"/>
                <a:hlinkClick r:id="rId3"/>
              </a:rPr>
              <a:t>https://veda.fhs.cuni.cz/FHSVEDA-78-version1-obd_eng.</a:t>
            </a:r>
            <a:r>
              <a:rPr lang="cs-CZ" sz="1800" b="1" dirty="0">
                <a:latin typeface="Cambria" panose="02040503050406030204" pitchFamily="18" charset="0"/>
              </a:rPr>
              <a:t>pdf </a:t>
            </a:r>
          </a:p>
          <a:p>
            <a:pPr marL="0" indent="0">
              <a:buNone/>
              <a:defRPr/>
            </a:pPr>
            <a:r>
              <a:rPr lang="pl-PL" sz="1800" b="1" dirty="0">
                <a:latin typeface="Cambria" panose="02040503050406030204" pitchFamily="18" charset="0"/>
              </a:rPr>
              <a:t>Overview of affiliation and dedication texts</a:t>
            </a:r>
            <a:r>
              <a:rPr lang="cs-CZ" sz="1800" b="1" dirty="0">
                <a:latin typeface="Cambria" panose="02040503050406030204" pitchFamily="18" charset="0"/>
              </a:rPr>
              <a:t>: </a:t>
            </a:r>
            <a:r>
              <a:rPr lang="cs-CZ" sz="1800" b="1" dirty="0">
                <a:latin typeface="Cambria" panose="02040503050406030204" pitchFamily="18" charset="0"/>
                <a:hlinkClick r:id="rId4"/>
              </a:rPr>
              <a:t>https://veda.fhs.cuni.cz/FHSVEDA-270.</a:t>
            </a:r>
            <a:r>
              <a:rPr lang="cs-CZ" sz="1800" b="1" dirty="0">
                <a:latin typeface="Cambria" panose="02040503050406030204" pitchFamily="18" charset="0"/>
              </a:rPr>
              <a:t>html </a:t>
            </a:r>
          </a:p>
          <a:p>
            <a:endParaRPr lang="cs-CZ" dirty="0">
              <a:latin typeface="Cambria" panose="02040503050406030204" pitchFamily="18" charset="0"/>
            </a:endParaRPr>
          </a:p>
        </p:txBody>
      </p:sp>
    </p:spTree>
    <p:extLst>
      <p:ext uri="{BB962C8B-B14F-4D97-AF65-F5344CB8AC3E}">
        <p14:creationId xmlns:p14="http://schemas.microsoft.com/office/powerpoint/2010/main" val="146934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53411-11CE-9EA5-65BC-252644E8DA2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90207E7-EC60-6591-B70D-DB7230FAE686}"/>
              </a:ext>
            </a:extLst>
          </p:cNvPr>
          <p:cNvSpPr>
            <a:spLocks noGrp="1"/>
          </p:cNvSpPr>
          <p:nvPr>
            <p:ph type="title"/>
          </p:nvPr>
        </p:nvSpPr>
        <p:spPr/>
        <p:txBody>
          <a:bodyPr>
            <a:normAutofit/>
          </a:bodyPr>
          <a:lstStyle/>
          <a:p>
            <a:pPr algn="ctr"/>
            <a:r>
              <a:rPr lang="cs-CZ" b="1" dirty="0">
                <a:solidFill>
                  <a:schemeClr val="accent2">
                    <a:lumMod val="75000"/>
                  </a:schemeClr>
                </a:solidFill>
                <a:latin typeface="Cambria" panose="02040503050406030204" pitchFamily="18" charset="0"/>
              </a:rPr>
              <a:t>Open publishing</a:t>
            </a:r>
            <a:endParaRPr lang="cs-CZ" dirty="0">
              <a:solidFill>
                <a:schemeClr val="accent2">
                  <a:lumMod val="75000"/>
                </a:schemeClr>
              </a:solidFill>
              <a:latin typeface="Cambria" panose="02040503050406030204" pitchFamily="18" charset="0"/>
            </a:endParaRPr>
          </a:p>
        </p:txBody>
      </p:sp>
      <p:sp>
        <p:nvSpPr>
          <p:cNvPr id="3" name="Zástupný symbol pro obsah 2">
            <a:extLst>
              <a:ext uri="{FF2B5EF4-FFF2-40B4-BE49-F238E27FC236}">
                <a16:creationId xmlns:a16="http://schemas.microsoft.com/office/drawing/2014/main" id="{7FBC40DF-DDF9-EE08-4848-740692A6FCEE}"/>
              </a:ext>
            </a:extLst>
          </p:cNvPr>
          <p:cNvSpPr>
            <a:spLocks noGrp="1"/>
          </p:cNvSpPr>
          <p:nvPr>
            <p:ph idx="1"/>
          </p:nvPr>
        </p:nvSpPr>
        <p:spPr>
          <a:xfrm>
            <a:off x="838200" y="1545996"/>
            <a:ext cx="10515600" cy="5312003"/>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defRPr/>
            </a:pPr>
            <a:r>
              <a:rPr lang="cs-CZ" altLang="cs-CZ" sz="2400" b="1" dirty="0">
                <a:latin typeface="Cambria" panose="02040503050406030204" pitchFamily="18" charset="0"/>
              </a:rPr>
              <a:t>An increasing number of prestigious journals are published in open </a:t>
            </a:r>
            <a:r>
              <a:rPr lang="cs-CZ" altLang="cs-CZ" sz="2400" b="1" dirty="0" err="1">
                <a:latin typeface="Cambria" panose="02040503050406030204" pitchFamily="18" charset="0"/>
              </a:rPr>
              <a:t>access</a:t>
            </a:r>
            <a:r>
              <a:rPr lang="cs-CZ" altLang="cs-CZ" sz="2400" b="1" dirty="0">
                <a:latin typeface="Cambria" panose="02040503050406030204" pitchFamily="18" charset="0"/>
              </a:rPr>
              <a:t> mode, which has its own specific rules</a:t>
            </a:r>
            <a:endParaRPr lang="cs-CZ" altLang="cs-CZ" sz="2400" b="1" u="sng" dirty="0">
              <a:latin typeface="Cambria" panose="02040503050406030204" pitchFamily="18" charset="0"/>
            </a:endParaRPr>
          </a:p>
          <a:p>
            <a:pPr marL="0" indent="0">
              <a:buNone/>
              <a:defRPr/>
            </a:pPr>
            <a:endParaRPr lang="cs-CZ" sz="2200" dirty="0">
              <a:latin typeface="Cambria" panose="02040503050406030204" pitchFamily="18" charset="0"/>
            </a:endParaRPr>
          </a:p>
          <a:p>
            <a:pPr>
              <a:defRPr/>
            </a:pPr>
            <a:r>
              <a:rPr lang="cs-CZ" sz="2200" dirty="0">
                <a:latin typeface="Cambria" panose="02040503050406030204" pitchFamily="18" charset="0"/>
              </a:rPr>
              <a:t>Green OA is free of charge </a:t>
            </a:r>
          </a:p>
          <a:p>
            <a:pPr>
              <a:defRPr/>
            </a:pPr>
            <a:r>
              <a:rPr lang="cs-CZ" sz="2200" dirty="0">
                <a:latin typeface="Cambria" panose="02040503050406030204" pitchFamily="18" charset="0"/>
              </a:rPr>
              <a:t>Gold OA is paid</a:t>
            </a:r>
          </a:p>
          <a:p>
            <a:pPr>
              <a:defRPr/>
            </a:pPr>
            <a:r>
              <a:rPr lang="cs-CZ" sz="2200" dirty="0" err="1">
                <a:latin typeface="Cambria" panose="02040503050406030204" pitchFamily="18" charset="0"/>
              </a:rPr>
              <a:t>Diamond </a:t>
            </a:r>
            <a:r>
              <a:rPr lang="cs-CZ" sz="2200" dirty="0">
                <a:latin typeface="Cambria" panose="02040503050406030204" pitchFamily="18" charset="0"/>
              </a:rPr>
              <a:t>OA is free</a:t>
            </a:r>
          </a:p>
          <a:p>
            <a:pPr marL="0" indent="0">
              <a:buNone/>
              <a:defRPr/>
            </a:pPr>
            <a:endParaRPr lang="cs-CZ" sz="2200" b="1" dirty="0">
              <a:latin typeface="Cambria" panose="02040503050406030204" pitchFamily="18" charset="0"/>
            </a:endParaRPr>
          </a:p>
          <a:p>
            <a:pPr marL="0" indent="0">
              <a:buNone/>
              <a:defRPr/>
            </a:pPr>
            <a:r>
              <a:rPr lang="en-US" sz="2200" dirty="0">
                <a:latin typeface="Cambria" panose="02040503050406030204" pitchFamily="18" charset="0"/>
              </a:rPr>
              <a:t>Open Access (OA) fees, which can reach thousands of dollars or euros, are typically considered eligible costs in project budgets. Therefore, they should be included in the draft budget of the project proposal. Notably, significant discounts and tokens are offered based on what are known as transformation agreements.</a:t>
            </a:r>
            <a:endParaRPr lang="cs-CZ" sz="2200" b="1" dirty="0">
              <a:latin typeface="Cambria" panose="02040503050406030204" pitchFamily="18" charset="0"/>
            </a:endParaRPr>
          </a:p>
          <a:p>
            <a:pPr marL="0" indent="0">
              <a:buNone/>
              <a:defRPr/>
            </a:pPr>
            <a:r>
              <a:rPr lang="cs-CZ" sz="1800" b="1" dirty="0">
                <a:latin typeface="Cambria" panose="02040503050406030204" pitchFamily="18" charset="0"/>
              </a:rPr>
              <a:t>Details on open </a:t>
            </a:r>
            <a:r>
              <a:rPr lang="cs-CZ" sz="1800" b="1" dirty="0" err="1">
                <a:latin typeface="Cambria" panose="02040503050406030204" pitchFamily="18" charset="0"/>
              </a:rPr>
              <a:t>access</a:t>
            </a:r>
            <a:r>
              <a:rPr lang="cs-CZ" sz="1800" b="1" dirty="0">
                <a:latin typeface="Cambria" panose="02040503050406030204" pitchFamily="18" charset="0"/>
              </a:rPr>
              <a:t> rules: </a:t>
            </a:r>
            <a:r>
              <a:rPr lang="cs-CZ" sz="1800" b="1" dirty="0">
                <a:latin typeface="Cambria" panose="02040503050406030204" pitchFamily="18" charset="0"/>
                <a:hlinkClick r:id="rId2"/>
              </a:rPr>
              <a:t>https://veda.fhs.cuni.cz/FHSVEDA-114.</a:t>
            </a:r>
            <a:r>
              <a:rPr lang="cs-CZ" sz="1800" b="1" dirty="0">
                <a:latin typeface="Cambria" panose="02040503050406030204" pitchFamily="18" charset="0"/>
              </a:rPr>
              <a:t>html </a:t>
            </a:r>
          </a:p>
          <a:p>
            <a:pPr marL="0" indent="0">
              <a:buNone/>
              <a:defRPr/>
            </a:pPr>
            <a:r>
              <a:rPr lang="pl-PL" sz="1800" b="1" dirty="0">
                <a:latin typeface="Cambria" panose="02040503050406030204" pitchFamily="18" charset="0"/>
              </a:rPr>
              <a:t>Overview of currently available discounts and tokens</a:t>
            </a:r>
            <a:r>
              <a:rPr lang="cs-CZ" sz="1800" b="1" dirty="0">
                <a:latin typeface="Cambria" panose="02040503050406030204" pitchFamily="18" charset="0"/>
              </a:rPr>
              <a:t>: </a:t>
            </a:r>
            <a:r>
              <a:rPr lang="cs-CZ" sz="1800" b="1" dirty="0">
                <a:latin typeface="Cambria" panose="02040503050406030204" pitchFamily="18" charset="0"/>
                <a:hlinkClick r:id="rId3"/>
              </a:rPr>
              <a:t>https://openscience.cuni.cz/OSCI-244.</a:t>
            </a:r>
            <a:r>
              <a:rPr lang="cs-CZ" sz="1800" b="1" dirty="0">
                <a:latin typeface="Cambria" panose="02040503050406030204" pitchFamily="18" charset="0"/>
              </a:rPr>
              <a:t>html </a:t>
            </a:r>
          </a:p>
          <a:p>
            <a:endParaRPr lang="cs-CZ" dirty="0">
              <a:latin typeface="Cambria" panose="02040503050406030204" pitchFamily="18" charset="0"/>
            </a:endParaRPr>
          </a:p>
        </p:txBody>
      </p:sp>
    </p:spTree>
    <p:extLst>
      <p:ext uri="{BB962C8B-B14F-4D97-AF65-F5344CB8AC3E}">
        <p14:creationId xmlns:p14="http://schemas.microsoft.com/office/powerpoint/2010/main" val="602105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58E4F-1C55-1A63-6D6E-02B6C68607D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24CDE6F-132E-7EA8-32D5-4BDF161569A0}"/>
              </a:ext>
            </a:extLst>
          </p:cNvPr>
          <p:cNvSpPr>
            <a:spLocks noGrp="1"/>
          </p:cNvSpPr>
          <p:nvPr>
            <p:ph type="title"/>
          </p:nvPr>
        </p:nvSpPr>
        <p:spPr/>
        <p:txBody>
          <a:bodyPr>
            <a:normAutofit/>
          </a:bodyPr>
          <a:lstStyle/>
          <a:p>
            <a:pPr algn="ctr"/>
            <a:r>
              <a:rPr lang="cs-CZ" b="1" dirty="0">
                <a:solidFill>
                  <a:schemeClr val="accent2">
                    <a:lumMod val="75000"/>
                  </a:schemeClr>
                </a:solidFill>
                <a:latin typeface="Cambria" panose="02040503050406030204" pitchFamily="18" charset="0"/>
              </a:rPr>
              <a:t>Predatory publishing</a:t>
            </a:r>
            <a:endParaRPr lang="cs-CZ" dirty="0">
              <a:solidFill>
                <a:schemeClr val="accent2">
                  <a:lumMod val="75000"/>
                </a:schemeClr>
              </a:solidFill>
              <a:latin typeface="Cambria" panose="02040503050406030204" pitchFamily="18" charset="0"/>
            </a:endParaRPr>
          </a:p>
        </p:txBody>
      </p:sp>
      <p:sp>
        <p:nvSpPr>
          <p:cNvPr id="3" name="Zástupný symbol pro obsah 2">
            <a:extLst>
              <a:ext uri="{FF2B5EF4-FFF2-40B4-BE49-F238E27FC236}">
                <a16:creationId xmlns:a16="http://schemas.microsoft.com/office/drawing/2014/main" id="{E35BE1B3-832B-C59E-BAD4-9C2FA7DC7C21}"/>
              </a:ext>
            </a:extLst>
          </p:cNvPr>
          <p:cNvSpPr>
            <a:spLocks noGrp="1"/>
          </p:cNvSpPr>
          <p:nvPr>
            <p:ph idx="1"/>
          </p:nvPr>
        </p:nvSpPr>
        <p:spPr>
          <a:xfrm>
            <a:off x="838200" y="1545996"/>
            <a:ext cx="10515600" cy="5312003"/>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defRPr/>
            </a:pPr>
            <a:r>
              <a:rPr lang="cs-CZ" altLang="cs-CZ" sz="2400" b="1" dirty="0">
                <a:latin typeface="Cambria" panose="02040503050406030204" pitchFamily="18" charset="0"/>
              </a:rPr>
              <a:t>A significant number of </a:t>
            </a:r>
            <a:r>
              <a:rPr lang="cs-CZ" altLang="cs-CZ" sz="2400" b="1" u="sng" dirty="0">
                <a:latin typeface="Cambria" panose="02040503050406030204" pitchFamily="18" charset="0"/>
              </a:rPr>
              <a:t>predatory </a:t>
            </a:r>
            <a:r>
              <a:rPr lang="cs-CZ" altLang="cs-CZ" sz="2400" b="1" dirty="0">
                <a:latin typeface="Cambria" panose="02040503050406030204" pitchFamily="18" charset="0"/>
              </a:rPr>
              <a:t>journals are published in open </a:t>
            </a:r>
            <a:r>
              <a:rPr lang="cs-CZ" altLang="cs-CZ" sz="2400" b="1" dirty="0" err="1">
                <a:latin typeface="Cambria" panose="02040503050406030204" pitchFamily="18" charset="0"/>
              </a:rPr>
              <a:t>access</a:t>
            </a:r>
            <a:r>
              <a:rPr lang="cs-CZ" altLang="cs-CZ" sz="2400" b="1" dirty="0">
                <a:latin typeface="Cambria" panose="02040503050406030204" pitchFamily="18" charset="0"/>
              </a:rPr>
              <a:t> mode to parasitize on publication fees</a:t>
            </a:r>
            <a:endParaRPr lang="cs-CZ" altLang="cs-CZ" sz="2400" b="1" u="sng" dirty="0">
              <a:latin typeface="Cambria" panose="02040503050406030204" pitchFamily="18" charset="0"/>
            </a:endParaRPr>
          </a:p>
          <a:p>
            <a:pPr marL="0" indent="0">
              <a:buNone/>
              <a:defRPr/>
            </a:pPr>
            <a:endParaRPr lang="cs-CZ" sz="2200" dirty="0">
              <a:latin typeface="Cambria" panose="02040503050406030204" pitchFamily="18" charset="0"/>
            </a:endParaRPr>
          </a:p>
          <a:p>
            <a:pPr>
              <a:defRPr/>
            </a:pPr>
            <a:r>
              <a:rPr lang="en-US" sz="2200" dirty="0">
                <a:latin typeface="Cambria" panose="02040503050406030204" pitchFamily="18" charset="0"/>
              </a:rPr>
              <a:t>Predators do not follow established standards of scientific ethics</a:t>
            </a:r>
            <a:endParaRPr lang="cs-CZ" sz="2200" dirty="0">
              <a:latin typeface="Cambria" panose="02040503050406030204" pitchFamily="18" charset="0"/>
            </a:endParaRPr>
          </a:p>
          <a:p>
            <a:pPr>
              <a:defRPr/>
            </a:pPr>
            <a:r>
              <a:rPr lang="en-US" sz="2000" dirty="0">
                <a:latin typeface="Cambria" panose="02040503050406030204" pitchFamily="18" charset="0"/>
                <a:ea typeface="Cambria" panose="02040503050406030204" pitchFamily="18" charset="0"/>
              </a:rPr>
              <a:t>Publishing in these journals can cause reputational issues</a:t>
            </a:r>
            <a:endParaRPr lang="cs-CZ" sz="2000" dirty="0">
              <a:latin typeface="Cambria" panose="02040503050406030204" pitchFamily="18" charset="0"/>
              <a:ea typeface="Cambria" panose="02040503050406030204" pitchFamily="18" charset="0"/>
            </a:endParaRPr>
          </a:p>
          <a:p>
            <a:pPr>
              <a:defRPr/>
            </a:pPr>
            <a:r>
              <a:rPr lang="cs-CZ" sz="2200" dirty="0" err="1">
                <a:latin typeface="Cambria" panose="02040503050406030204" pitchFamily="18" charset="0"/>
              </a:rPr>
              <a:t>Predatory</a:t>
            </a:r>
            <a:r>
              <a:rPr lang="cs-CZ" sz="2200" dirty="0">
                <a:latin typeface="Cambria" panose="02040503050406030204" pitchFamily="18" charset="0"/>
              </a:rPr>
              <a:t> publications cannot be registered in OBD</a:t>
            </a:r>
          </a:p>
          <a:p>
            <a:pPr marL="0" indent="0">
              <a:buNone/>
              <a:defRPr/>
            </a:pPr>
            <a:endParaRPr lang="cs-CZ" sz="2200" b="1" dirty="0">
              <a:latin typeface="Cambria" panose="02040503050406030204" pitchFamily="18" charset="0"/>
            </a:endParaRPr>
          </a:p>
          <a:p>
            <a:pPr marL="0" indent="0">
              <a:buNone/>
              <a:defRPr/>
            </a:pPr>
            <a:r>
              <a:rPr lang="en-US" sz="2200" dirty="0">
                <a:latin typeface="Cambria" panose="02040503050406030204" pitchFamily="18" charset="0"/>
              </a:rPr>
              <a:t>Due to the seriousness of the issue, it is highly recommended that you reach out to your faculty contacts if you have any uncertainties. Above all, carefully consider your publication choices.</a:t>
            </a:r>
            <a:endParaRPr lang="cs-CZ" sz="2200" b="1" dirty="0">
              <a:latin typeface="Cambria" panose="02040503050406030204" pitchFamily="18" charset="0"/>
            </a:endParaRPr>
          </a:p>
          <a:p>
            <a:pPr marL="0" indent="0">
              <a:buNone/>
              <a:defRPr/>
            </a:pPr>
            <a:r>
              <a:rPr lang="cs-CZ" sz="1800" b="1" dirty="0">
                <a:latin typeface="Cambria" panose="02040503050406030204" pitchFamily="18" charset="0"/>
              </a:rPr>
              <a:t>Recommendations on how to identify a predator: </a:t>
            </a:r>
            <a:r>
              <a:rPr lang="cs-CZ" sz="1800" b="1" dirty="0">
                <a:latin typeface="Cambria" panose="02040503050406030204" pitchFamily="18" charset="0"/>
                <a:hlinkClick r:id="rId2"/>
              </a:rPr>
              <a:t>https://openscience.cuni.cz/OSCI-37.</a:t>
            </a:r>
            <a:r>
              <a:rPr lang="cs-CZ" sz="1800" b="1" dirty="0">
                <a:latin typeface="Cambria" panose="02040503050406030204" pitchFamily="18" charset="0"/>
              </a:rPr>
              <a:t>html </a:t>
            </a:r>
          </a:p>
          <a:p>
            <a:pPr marL="0" indent="0">
              <a:buNone/>
              <a:defRPr/>
            </a:pPr>
            <a:r>
              <a:rPr lang="pl-PL" sz="1800" b="1" dirty="0">
                <a:latin typeface="Cambria" panose="02040503050406030204" pitchFamily="18" charset="0"/>
              </a:rPr>
              <a:t>Be cautious, there are also predatory conferences</a:t>
            </a:r>
            <a:r>
              <a:rPr lang="cs-CZ" sz="1800" b="1" dirty="0">
                <a:latin typeface="Cambria" panose="02040503050406030204" pitchFamily="18" charset="0"/>
              </a:rPr>
              <a:t>: </a:t>
            </a:r>
            <a:r>
              <a:rPr lang="cs-CZ" sz="1800" b="1" dirty="0">
                <a:latin typeface="Cambria" panose="02040503050406030204" pitchFamily="18" charset="0"/>
                <a:hlinkClick r:id="rId3"/>
              </a:rPr>
              <a:t>https://openscience.cuni.cz/OSCI-79.</a:t>
            </a:r>
            <a:r>
              <a:rPr lang="cs-CZ" sz="1800" b="1" dirty="0">
                <a:latin typeface="Cambria" panose="02040503050406030204" pitchFamily="18" charset="0"/>
              </a:rPr>
              <a:t>html </a:t>
            </a:r>
          </a:p>
          <a:p>
            <a:endParaRPr lang="cs-CZ" dirty="0">
              <a:latin typeface="Cambria" panose="02040503050406030204" pitchFamily="18" charset="0"/>
            </a:endParaRPr>
          </a:p>
        </p:txBody>
      </p:sp>
    </p:spTree>
    <p:extLst>
      <p:ext uri="{BB962C8B-B14F-4D97-AF65-F5344CB8AC3E}">
        <p14:creationId xmlns:p14="http://schemas.microsoft.com/office/powerpoint/2010/main" val="218270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latin typeface="Cambria" panose="02040503050406030204" pitchFamily="18" charset="0"/>
              </a:rPr>
              <a:t>FHS UK as a scientific and research organization</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altLang="cs-CZ" dirty="0">
                <a:latin typeface="Cambria" panose="02040503050406030204" pitchFamily="18" charset="0"/>
              </a:rPr>
              <a:t>The university's activities: education, </a:t>
            </a:r>
            <a:r>
              <a:rPr lang="cs-CZ" altLang="cs-CZ" b="1" dirty="0">
                <a:latin typeface="Cambria" panose="02040503050406030204" pitchFamily="18" charset="0"/>
              </a:rPr>
              <a:t>science and research</a:t>
            </a:r>
            <a:r>
              <a:rPr lang="cs-CZ" altLang="cs-CZ" dirty="0">
                <a:latin typeface="Cambria" panose="02040503050406030204" pitchFamily="18" charset="0"/>
              </a:rPr>
              <a:t>, the "third role" of social responsibility</a:t>
            </a:r>
          </a:p>
          <a:p>
            <a:pPr>
              <a:buNone/>
            </a:pPr>
            <a:endParaRPr lang="cs-CZ" altLang="cs-CZ" dirty="0">
              <a:latin typeface="Cambria" panose="02040503050406030204" pitchFamily="18" charset="0"/>
            </a:endParaRPr>
          </a:p>
          <a:p>
            <a:pPr>
              <a:buNone/>
            </a:pPr>
            <a:r>
              <a:rPr lang="en-US" dirty="0"/>
              <a:t>At the Faculty of Humanities, science is integrated into all levels of study</a:t>
            </a:r>
            <a:r>
              <a:rPr lang="cs-CZ" altLang="cs-CZ" dirty="0">
                <a:latin typeface="Cambria" panose="02040503050406030204" pitchFamily="18" charset="0"/>
              </a:rPr>
              <a:t>.</a:t>
            </a:r>
          </a:p>
          <a:p>
            <a:pPr>
              <a:buNone/>
            </a:pPr>
            <a:endParaRPr lang="cs-CZ" altLang="cs-CZ" dirty="0">
              <a:latin typeface="Cambria" panose="02040503050406030204" pitchFamily="18" charset="0"/>
            </a:endParaRPr>
          </a:p>
          <a:p>
            <a:pPr>
              <a:buNone/>
            </a:pPr>
            <a:r>
              <a:rPr lang="en-US" b="1" dirty="0"/>
              <a:t>In the PhD program, science and research are of fundamental importance</a:t>
            </a:r>
            <a:r>
              <a:rPr lang="cs-CZ" altLang="cs-CZ" b="1" dirty="0">
                <a:latin typeface="Cambria" panose="02040503050406030204" pitchFamily="18" charset="0"/>
              </a:rPr>
              <a:t>: </a:t>
            </a:r>
          </a:p>
          <a:p>
            <a:r>
              <a:rPr lang="cs-CZ" altLang="cs-CZ" dirty="0">
                <a:latin typeface="Cambria" panose="02040503050406030204" pitchFamily="18" charset="0"/>
              </a:rPr>
              <a:t>the program prepares students for scientific and </a:t>
            </a:r>
            <a:r>
              <a:rPr lang="cs-CZ" altLang="cs-CZ" dirty="0" err="1">
                <a:latin typeface="Cambria" panose="02040503050406030204" pitchFamily="18" charset="0"/>
              </a:rPr>
              <a:t>research</a:t>
            </a:r>
            <a:r>
              <a:rPr lang="cs-CZ" altLang="cs-CZ" dirty="0">
                <a:latin typeface="Cambria" panose="02040503050406030204" pitchFamily="18" charset="0"/>
              </a:rPr>
              <a:t> </a:t>
            </a:r>
            <a:r>
              <a:rPr lang="cs-CZ" altLang="cs-CZ" dirty="0" err="1">
                <a:latin typeface="Cambria" panose="02040503050406030204" pitchFamily="18" charset="0"/>
              </a:rPr>
              <a:t>careers</a:t>
            </a:r>
            <a:r>
              <a:rPr lang="cs-CZ" altLang="cs-CZ" dirty="0">
                <a:latin typeface="Cambria" panose="02040503050406030204" pitchFamily="18" charset="0"/>
              </a:rPr>
              <a:t>;</a:t>
            </a:r>
          </a:p>
          <a:p>
            <a:r>
              <a:rPr lang="en-US" dirty="0">
                <a:latin typeface="Cambria" panose="02040503050406030204" pitchFamily="18" charset="0"/>
                <a:ea typeface="Cambria" panose="02040503050406030204" pitchFamily="18" charset="0"/>
              </a:rPr>
              <a:t>Doctoral candidates conduct independent research under the guidance of a supervisor and other experts</a:t>
            </a:r>
            <a:r>
              <a:rPr lang="cs-CZ" altLang="cs-CZ" dirty="0">
                <a:latin typeface="Cambria" panose="02040503050406030204" pitchFamily="18" charset="0"/>
                <a:ea typeface="Cambria" panose="02040503050406030204" pitchFamily="18" charset="0"/>
              </a:rPr>
              <a:t>;</a:t>
            </a:r>
          </a:p>
          <a:p>
            <a:r>
              <a:rPr lang="cs-CZ" altLang="cs-CZ" dirty="0">
                <a:latin typeface="Cambria" panose="02040503050406030204" pitchFamily="18" charset="0"/>
              </a:rPr>
              <a:t>the doctoral dissertation </a:t>
            </a:r>
            <a:r>
              <a:rPr lang="cs-CZ" altLang="cs-CZ" dirty="0" err="1">
                <a:latin typeface="Cambria" panose="02040503050406030204" pitchFamily="18" charset="0"/>
              </a:rPr>
              <a:t>must</a:t>
            </a:r>
            <a:r>
              <a:rPr lang="cs-CZ" altLang="cs-CZ" dirty="0">
                <a:latin typeface="Cambria" panose="02040503050406030204" pitchFamily="18" charset="0"/>
              </a:rPr>
              <a:t> </a:t>
            </a:r>
            <a:r>
              <a:rPr lang="cs-CZ" altLang="cs-CZ" dirty="0" err="1">
                <a:latin typeface="Cambria" panose="02040503050406030204" pitchFamily="18" charset="0"/>
              </a:rPr>
              <a:t>include</a:t>
            </a:r>
            <a:r>
              <a:rPr lang="cs-CZ" altLang="cs-CZ" dirty="0">
                <a:latin typeface="Cambria" panose="02040503050406030204" pitchFamily="18" charset="0"/>
              </a:rPr>
              <a:t> original scientific results;</a:t>
            </a:r>
          </a:p>
          <a:p>
            <a:r>
              <a:rPr lang="en-US" altLang="cs-CZ" dirty="0">
                <a:latin typeface="Cambria" panose="02040503050406030204" pitchFamily="18" charset="0"/>
              </a:rPr>
              <a:t>To successfully complete the program, students are required to publish sufficient research findings</a:t>
            </a:r>
            <a:r>
              <a:rPr lang="cs-CZ" altLang="cs-CZ" dirty="0">
                <a:latin typeface="Cambria" panose="02040503050406030204" pitchFamily="18" charset="0"/>
              </a:rPr>
              <a:t>.</a:t>
            </a:r>
          </a:p>
          <a:p>
            <a:endParaRPr lang="cs-CZ" dirty="0">
              <a:latin typeface="Cambria" panose="020405030504060302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3302" y="1618139"/>
            <a:ext cx="2032581" cy="3117455"/>
          </a:xfrm>
          <a:prstGeom prst="rect">
            <a:avLst/>
          </a:prstGeom>
        </p:spPr>
      </p:pic>
    </p:spTree>
    <p:extLst>
      <p:ext uri="{BB962C8B-B14F-4D97-AF65-F5344CB8AC3E}">
        <p14:creationId xmlns:p14="http://schemas.microsoft.com/office/powerpoint/2010/main" val="260348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5931C-5219-A1D0-9902-AB5B4DDF574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BDB1E6E-49D5-A485-332C-156F413551A9}"/>
              </a:ext>
            </a:extLst>
          </p:cNvPr>
          <p:cNvSpPr>
            <a:spLocks noGrp="1"/>
          </p:cNvSpPr>
          <p:nvPr>
            <p:ph type="title"/>
          </p:nvPr>
        </p:nvSpPr>
        <p:spPr/>
        <p:txBody>
          <a:bodyPr>
            <a:normAutofit/>
          </a:bodyPr>
          <a:lstStyle/>
          <a:p>
            <a:pPr algn="ctr"/>
            <a:r>
              <a:rPr lang="cs-CZ" b="1" dirty="0">
                <a:solidFill>
                  <a:schemeClr val="accent2">
                    <a:lumMod val="75000"/>
                  </a:schemeClr>
                </a:solidFill>
                <a:latin typeface="Cambria" panose="02040503050406030204" pitchFamily="18" charset="0"/>
              </a:rPr>
              <a:t>Publishing activities at FHS UK</a:t>
            </a:r>
            <a:endParaRPr lang="cs-CZ" dirty="0">
              <a:solidFill>
                <a:schemeClr val="accent2">
                  <a:lumMod val="75000"/>
                </a:schemeClr>
              </a:solidFill>
              <a:latin typeface="Cambria" panose="02040503050406030204" pitchFamily="18" charset="0"/>
            </a:endParaRPr>
          </a:p>
        </p:txBody>
      </p:sp>
      <p:sp>
        <p:nvSpPr>
          <p:cNvPr id="3" name="Zástupný symbol pro obsah 2">
            <a:extLst>
              <a:ext uri="{FF2B5EF4-FFF2-40B4-BE49-F238E27FC236}">
                <a16:creationId xmlns:a16="http://schemas.microsoft.com/office/drawing/2014/main" id="{5B65820E-A03C-EAF8-9C78-8324E32C240E}"/>
              </a:ext>
            </a:extLst>
          </p:cNvPr>
          <p:cNvSpPr>
            <a:spLocks noGrp="1"/>
          </p:cNvSpPr>
          <p:nvPr>
            <p:ph idx="1"/>
          </p:nvPr>
        </p:nvSpPr>
        <p:spPr>
          <a:xfrm>
            <a:off x="838200" y="1545996"/>
            <a:ext cx="10515600" cy="5312003"/>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defRPr/>
            </a:pPr>
            <a:r>
              <a:rPr lang="en-US" altLang="cs-CZ" sz="2400" b="1" dirty="0">
                <a:latin typeface="Cambria" panose="02040503050406030204" pitchFamily="18" charset="0"/>
              </a:rPr>
              <a:t>It is possible to publish in prestigious open access (OA) journals associated with the Faculty of Humanities or to submit a proposal to the Faculty Publishing Committee for publishing a monograph.</a:t>
            </a:r>
            <a:endParaRPr lang="cs-CZ" sz="2200" dirty="0">
              <a:latin typeface="Cambria" panose="02040503050406030204" pitchFamily="18" charset="0"/>
            </a:endParaRPr>
          </a:p>
          <a:p>
            <a:pPr>
              <a:defRPr/>
            </a:pPr>
            <a:r>
              <a:rPr lang="cs-CZ" sz="2200" dirty="0">
                <a:latin typeface="Cambria" panose="02040503050406030204" pitchFamily="18" charset="0"/>
              </a:rPr>
              <a:t>Urban </a:t>
            </a:r>
            <a:r>
              <a:rPr lang="cs-CZ" sz="2200" dirty="0" err="1">
                <a:latin typeface="Cambria" panose="02040503050406030204" pitchFamily="18" charset="0"/>
              </a:rPr>
              <a:t>People</a:t>
            </a:r>
            <a:endParaRPr lang="cs-CZ" sz="2200" dirty="0">
              <a:latin typeface="Cambria" panose="02040503050406030204" pitchFamily="18" charset="0"/>
            </a:endParaRPr>
          </a:p>
          <a:p>
            <a:pPr>
              <a:defRPr/>
            </a:pPr>
            <a:r>
              <a:rPr lang="cs-CZ" sz="2200" dirty="0">
                <a:latin typeface="Cambria" panose="02040503050406030204" pitchFamily="18" charset="0"/>
              </a:rPr>
              <a:t>History – Theory – Criticism</a:t>
            </a:r>
          </a:p>
          <a:p>
            <a:pPr>
              <a:defRPr/>
            </a:pPr>
            <a:r>
              <a:rPr lang="cs-CZ" sz="2200" dirty="0">
                <a:latin typeface="Cambria" panose="02040503050406030204" pitchFamily="18" charset="0"/>
              </a:rPr>
              <a:t>Alexandra </a:t>
            </a:r>
            <a:r>
              <a:rPr lang="cs-CZ" sz="2200" dirty="0" err="1">
                <a:latin typeface="Cambria" panose="02040503050406030204" pitchFamily="18" charset="0"/>
              </a:rPr>
              <a:t>Brocková</a:t>
            </a:r>
            <a:r>
              <a:rPr lang="cs-CZ" sz="2200" dirty="0">
                <a:latin typeface="Cambria" panose="02040503050406030204" pitchFamily="18" charset="0"/>
              </a:rPr>
              <a:t>: </a:t>
            </a:r>
            <a:r>
              <a:rPr lang="cs-CZ" sz="2200" i="1" dirty="0">
                <a:latin typeface="Cambria" panose="02040503050406030204" pitchFamily="18" charset="0"/>
              </a:rPr>
              <a:t>The </a:t>
            </a:r>
            <a:r>
              <a:rPr lang="cs-CZ" sz="2200" i="1" dirty="0" err="1">
                <a:latin typeface="Cambria" panose="02040503050406030204" pitchFamily="18" charset="0"/>
              </a:rPr>
              <a:t>Non-Local </a:t>
            </a:r>
            <a:r>
              <a:rPr lang="cs-CZ" sz="2200" i="1" dirty="0">
                <a:latin typeface="Cambria" panose="02040503050406030204" pitchFamily="18" charset="0"/>
              </a:rPr>
              <a:t>Place of Man. Giovanni </a:t>
            </a:r>
            <a:r>
              <a:rPr lang="cs-CZ" sz="2200" i="1" dirty="0" err="1">
                <a:latin typeface="Cambria" panose="02040503050406030204" pitchFamily="18" charset="0"/>
              </a:rPr>
              <a:t>Pico della Mirandola</a:t>
            </a:r>
            <a:r>
              <a:rPr lang="cs-CZ" sz="2200" i="1" dirty="0">
                <a:latin typeface="Cambria" panose="02040503050406030204" pitchFamily="18" charset="0"/>
              </a:rPr>
              <a:t>, </a:t>
            </a:r>
            <a:r>
              <a:rPr lang="cs-CZ" sz="2200" i="1" dirty="0" err="1">
                <a:latin typeface="Cambria" panose="02040503050406030204" pitchFamily="18" charset="0"/>
              </a:rPr>
              <a:t>Blaise </a:t>
            </a:r>
            <a:r>
              <a:rPr lang="cs-CZ" sz="2200" i="1" dirty="0">
                <a:latin typeface="Cambria" panose="02040503050406030204" pitchFamily="18" charset="0"/>
              </a:rPr>
              <a:t>Pascal, </a:t>
            </a:r>
            <a:r>
              <a:rPr lang="cs-CZ" sz="2200" i="1" dirty="0" err="1">
                <a:latin typeface="Cambria" panose="02040503050406030204" pitchFamily="18" charset="0"/>
              </a:rPr>
              <a:t>Søren </a:t>
            </a:r>
            <a:r>
              <a:rPr lang="cs-CZ" sz="2200" i="1" dirty="0">
                <a:latin typeface="Cambria" panose="02040503050406030204" pitchFamily="18" charset="0"/>
              </a:rPr>
              <a:t>Kierkegaard, Max </a:t>
            </a:r>
            <a:r>
              <a:rPr lang="cs-CZ" sz="2200" i="1" dirty="0" err="1">
                <a:latin typeface="Cambria" panose="02040503050406030204" pitchFamily="18" charset="0"/>
              </a:rPr>
              <a:t>Picard</a:t>
            </a:r>
            <a:r>
              <a:rPr lang="cs-CZ" sz="2200" dirty="0">
                <a:latin typeface="Cambria" panose="02040503050406030204" pitchFamily="18" charset="0"/>
              </a:rPr>
              <a:t>, Prague: FHS UK 2024</a:t>
            </a:r>
          </a:p>
          <a:p>
            <a:pPr marL="0" indent="0">
              <a:buNone/>
              <a:defRPr/>
            </a:pPr>
            <a:r>
              <a:rPr lang="en-US" sz="2000" dirty="0">
                <a:latin typeface="Cambria" panose="02040503050406030204" pitchFamily="18" charset="0"/>
                <a:ea typeface="Cambria" panose="02040503050406030204" pitchFamily="18" charset="0"/>
              </a:rPr>
              <a:t>Both journals are published under the Diamond OA model, which means they have no costs for authors to publish</a:t>
            </a:r>
            <a:r>
              <a:rPr lang="cs-CZ" sz="2000"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and accept articles written in English. The FHS UK Editorial Board convenes twice a year.</a:t>
            </a:r>
            <a:endParaRPr lang="cs-CZ" sz="2000" b="1" dirty="0">
              <a:latin typeface="Cambria" panose="02040503050406030204" pitchFamily="18" charset="0"/>
              <a:ea typeface="Cambria" panose="02040503050406030204" pitchFamily="18" charset="0"/>
            </a:endParaRPr>
          </a:p>
          <a:p>
            <a:pPr marL="0" indent="0">
              <a:buNone/>
              <a:defRPr/>
            </a:pPr>
            <a:r>
              <a:rPr lang="cs-CZ" sz="1800" b="1" dirty="0">
                <a:latin typeface="Cambria" panose="02040503050406030204" pitchFamily="18" charset="0"/>
              </a:rPr>
              <a:t>For details on the dates of the FHS UK Editorial Board meetings: </a:t>
            </a:r>
            <a:r>
              <a:rPr lang="cs-CZ" sz="1800" b="1" dirty="0">
                <a:latin typeface="Cambria" panose="02040503050406030204" pitchFamily="18" charset="0"/>
                <a:hlinkClick r:id="rId2"/>
              </a:rPr>
              <a:t>https://veda.fhs.cuni.cz/FHSVEDA-279.</a:t>
            </a:r>
            <a:r>
              <a:rPr lang="cs-CZ" sz="1800" b="1" dirty="0">
                <a:latin typeface="Cambria" panose="02040503050406030204" pitchFamily="18" charset="0"/>
              </a:rPr>
              <a:t>html </a:t>
            </a:r>
          </a:p>
          <a:p>
            <a:pPr marL="0" indent="0">
              <a:buNone/>
              <a:defRPr/>
            </a:pPr>
            <a:r>
              <a:rPr lang="pl-PL" sz="1800" b="1" dirty="0">
                <a:latin typeface="Cambria" panose="02040503050406030204" pitchFamily="18" charset="0"/>
              </a:rPr>
              <a:t>People of the City</a:t>
            </a:r>
            <a:r>
              <a:rPr lang="cs-CZ" sz="1800" b="1" dirty="0">
                <a:latin typeface="Cambria" panose="02040503050406030204" pitchFamily="18" charset="0"/>
              </a:rPr>
              <a:t>: </a:t>
            </a:r>
            <a:r>
              <a:rPr lang="cs-CZ" sz="1800" b="1" dirty="0">
                <a:latin typeface="Cambria" panose="02040503050406030204" pitchFamily="18" charset="0"/>
                <a:hlinkClick r:id="rId3"/>
              </a:rPr>
              <a:t>https://ojs.cuni.</a:t>
            </a:r>
            <a:r>
              <a:rPr lang="cs-CZ" sz="1800" b="1" dirty="0">
                <a:latin typeface="Cambria" panose="02040503050406030204" pitchFamily="18" charset="0"/>
              </a:rPr>
              <a:t>cz/lidemesta </a:t>
            </a:r>
          </a:p>
          <a:p>
            <a:endParaRPr lang="cs-CZ" dirty="0">
              <a:latin typeface="Cambria" panose="02040503050406030204" pitchFamily="18" charset="0"/>
            </a:endParaRPr>
          </a:p>
        </p:txBody>
      </p:sp>
    </p:spTree>
    <p:extLst>
      <p:ext uri="{BB962C8B-B14F-4D97-AF65-F5344CB8AC3E}">
        <p14:creationId xmlns:p14="http://schemas.microsoft.com/office/powerpoint/2010/main" val="243546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657546" y="1291369"/>
            <a:ext cx="10515600" cy="4351338"/>
          </a:xfrm>
        </p:spPr>
        <p:txBody>
          <a:bodyPr/>
          <a:lstStyle/>
          <a:p>
            <a:pPr marL="0" indent="0">
              <a:buNone/>
            </a:pPr>
            <a:endParaRPr lang="cs-CZ" dirty="0">
              <a:solidFill>
                <a:srgbClr val="FF0000"/>
              </a:solidFill>
            </a:endParaRPr>
          </a:p>
          <a:p>
            <a:pPr marL="0" indent="0">
              <a:buNone/>
            </a:pPr>
            <a:endParaRPr lang="cs-CZ" dirty="0">
              <a:solidFill>
                <a:srgbClr val="FF0000"/>
              </a:solidFill>
            </a:endParaRPr>
          </a:p>
          <a:p>
            <a:pPr marL="0" indent="0" algn="ctr">
              <a:buNone/>
            </a:pPr>
            <a:r>
              <a:rPr lang="cs-CZ" sz="5000" b="1" dirty="0">
                <a:solidFill>
                  <a:schemeClr val="accent1">
                    <a:lumMod val="75000"/>
                  </a:schemeClr>
                </a:solidFill>
                <a:latin typeface="Cambria" panose="02040503050406030204" pitchFamily="18" charset="0"/>
                <a:ea typeface="Cambria" panose="02040503050406030204" pitchFamily="18" charset="0"/>
              </a:rPr>
              <a:t>Ethical aspects of conducting research and creative activities at the Faculty of Humanities, Charles University</a:t>
            </a:r>
          </a:p>
        </p:txBody>
      </p:sp>
    </p:spTree>
    <p:extLst>
      <p:ext uri="{BB962C8B-B14F-4D97-AF65-F5344CB8AC3E}">
        <p14:creationId xmlns:p14="http://schemas.microsoft.com/office/powerpoint/2010/main" val="189351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accent4">
                    <a:lumMod val="75000"/>
                  </a:schemeClr>
                </a:solidFill>
                <a:latin typeface="Cambria" panose="02040503050406030204" pitchFamily="18" charset="0"/>
                <a:ea typeface="Cambria" panose="02040503050406030204" pitchFamily="18" charset="0"/>
              </a:rPr>
              <a:t>Ethics in Research </a:t>
            </a:r>
            <a:r>
              <a:rPr lang="cs-CZ" b="1" dirty="0">
                <a:solidFill>
                  <a:schemeClr val="accent6">
                    <a:lumMod val="50000"/>
                  </a:schemeClr>
                </a:solidFill>
                <a:latin typeface="Cambria" panose="02040503050406030204" pitchFamily="18" charset="0"/>
                <a:ea typeface="Cambria" panose="02040503050406030204" pitchFamily="18" charset="0"/>
              </a:rPr>
              <a:t>at Charles University</a:t>
            </a:r>
          </a:p>
        </p:txBody>
      </p:sp>
      <p:sp>
        <p:nvSpPr>
          <p:cNvPr id="3" name="Zástupný symbol pro obsah 2"/>
          <p:cNvSpPr>
            <a:spLocks noGrp="1"/>
          </p:cNvSpPr>
          <p:nvPr>
            <p:ph idx="1"/>
          </p:nvPr>
        </p:nvSpPr>
        <p:spPr>
          <a:xfrm>
            <a:off x="838200" y="1517716"/>
            <a:ext cx="4553932" cy="286574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r>
              <a:rPr lang="cs-CZ" b="1" dirty="0" err="1"/>
              <a:t>Committee</a:t>
            </a:r>
            <a:r>
              <a:rPr lang="cs-CZ" b="1" dirty="0"/>
              <a:t> </a:t>
            </a:r>
            <a:r>
              <a:rPr lang="cs-CZ" b="1" dirty="0" err="1"/>
              <a:t>for</a:t>
            </a:r>
            <a:r>
              <a:rPr lang="cs-CZ" b="1" dirty="0"/>
              <a:t> </a:t>
            </a:r>
            <a:r>
              <a:rPr lang="cs-CZ" b="1" dirty="0" err="1"/>
              <a:t>Ethical</a:t>
            </a:r>
            <a:r>
              <a:rPr lang="cs-CZ" b="1" dirty="0"/>
              <a:t> </a:t>
            </a:r>
            <a:r>
              <a:rPr lang="cs-CZ" b="1" dirty="0" err="1"/>
              <a:t>Researchat</a:t>
            </a:r>
            <a:r>
              <a:rPr lang="cs-CZ" b="1" dirty="0"/>
              <a:t> the Faculty of Humanities, Charles University </a:t>
            </a:r>
            <a:r>
              <a:rPr lang="cs-CZ" dirty="0"/>
              <a:t>(not to be confused with the Ethics Committee!)</a:t>
            </a:r>
          </a:p>
          <a:p>
            <a:r>
              <a:rPr lang="cs-CZ" dirty="0"/>
              <a:t>Ethical aspects of research (human participants, personal data protection, informed consent, sensitive approach to vulnerable groups, etc.)</a:t>
            </a:r>
          </a:p>
          <a:p>
            <a:r>
              <a:rPr lang="cs-CZ" dirty="0"/>
              <a:t>Consultations, opinions</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342" y="675412"/>
            <a:ext cx="6516009" cy="6182588"/>
          </a:xfrm>
          <a:prstGeom prst="rect">
            <a:avLst/>
          </a:prstGeom>
        </p:spPr>
      </p:pic>
      <p:sp>
        <p:nvSpPr>
          <p:cNvPr id="5" name="Zástupný symbol pro obsah 2"/>
          <p:cNvSpPr txBox="1">
            <a:spLocks/>
          </p:cNvSpPr>
          <p:nvPr/>
        </p:nvSpPr>
        <p:spPr>
          <a:xfrm>
            <a:off x="838200" y="4592426"/>
            <a:ext cx="4553932" cy="83741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cs-CZ" b="1" dirty="0">
                <a:solidFill>
                  <a:schemeClr val="accent4">
                    <a:lumMod val="75000"/>
                  </a:schemeClr>
                </a:solidFill>
              </a:rPr>
              <a:t>veda.fhs.cuni.</a:t>
            </a:r>
            <a:r>
              <a:rPr lang="cs-CZ" b="1" dirty="0" err="1">
                <a:solidFill>
                  <a:schemeClr val="accent4">
                    <a:lumMod val="75000"/>
                  </a:schemeClr>
                </a:solidFill>
              </a:rPr>
              <a:t>cz/FHSVEDA-28.html</a:t>
            </a:r>
            <a:endParaRPr lang="cs-CZ" dirty="0">
              <a:solidFill>
                <a:schemeClr val="accent4">
                  <a:lumMod val="75000"/>
                </a:schemeClr>
              </a:solidFill>
            </a:endParaRPr>
          </a:p>
        </p:txBody>
      </p:sp>
      <p:sp>
        <p:nvSpPr>
          <p:cNvPr id="6" name="Zástupný symbol pro obsah 2"/>
          <p:cNvSpPr txBox="1">
            <a:spLocks/>
          </p:cNvSpPr>
          <p:nvPr/>
        </p:nvSpPr>
        <p:spPr>
          <a:xfrm>
            <a:off x="838200" y="5638801"/>
            <a:ext cx="4553932" cy="837413"/>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cs-CZ" b="1" dirty="0" err="1">
                <a:solidFill>
                  <a:schemeClr val="accent4">
                    <a:lumMod val="75000"/>
                  </a:schemeClr>
                </a:solidFill>
              </a:rPr>
              <a:t>veda@fhs.cuni.cz</a:t>
            </a:r>
            <a:endParaRPr lang="cs-CZ" dirty="0">
              <a:solidFill>
                <a:schemeClr val="accent4">
                  <a:lumMod val="75000"/>
                </a:schemeClr>
              </a:solidFill>
            </a:endParaRPr>
          </a:p>
        </p:txBody>
      </p:sp>
    </p:spTree>
    <p:extLst>
      <p:ext uri="{BB962C8B-B14F-4D97-AF65-F5344CB8AC3E}">
        <p14:creationId xmlns:p14="http://schemas.microsoft.com/office/powerpoint/2010/main" val="142767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err="1">
                <a:solidFill>
                  <a:schemeClr val="accent4">
                    <a:lumMod val="75000"/>
                  </a:schemeClr>
                </a:solidFill>
                <a:latin typeface="Cambria" panose="02040503050406030204" pitchFamily="18" charset="0"/>
              </a:rPr>
              <a:t>Committee</a:t>
            </a:r>
            <a:r>
              <a:rPr lang="cs-CZ" sz="4000" b="1" dirty="0">
                <a:solidFill>
                  <a:schemeClr val="accent4">
                    <a:lumMod val="75000"/>
                  </a:schemeClr>
                </a:solidFill>
                <a:latin typeface="Cambria" panose="02040503050406030204" pitchFamily="18" charset="0"/>
              </a:rPr>
              <a:t> </a:t>
            </a:r>
            <a:r>
              <a:rPr lang="cs-CZ" sz="4000" b="1" dirty="0" err="1">
                <a:solidFill>
                  <a:schemeClr val="accent4">
                    <a:lumMod val="75000"/>
                  </a:schemeClr>
                </a:solidFill>
                <a:latin typeface="Cambria" panose="02040503050406030204" pitchFamily="18" charset="0"/>
              </a:rPr>
              <a:t>for</a:t>
            </a:r>
            <a:r>
              <a:rPr lang="cs-CZ" sz="4000" b="1" dirty="0">
                <a:solidFill>
                  <a:schemeClr val="accent4">
                    <a:lumMod val="75000"/>
                  </a:schemeClr>
                </a:solidFill>
                <a:latin typeface="Cambria" panose="02040503050406030204" pitchFamily="18" charset="0"/>
              </a:rPr>
              <a:t> </a:t>
            </a:r>
            <a:r>
              <a:rPr lang="cs-CZ" sz="4000" b="1" dirty="0" err="1">
                <a:solidFill>
                  <a:schemeClr val="accent4">
                    <a:lumMod val="75000"/>
                  </a:schemeClr>
                </a:solidFill>
                <a:latin typeface="Cambria" panose="02040503050406030204" pitchFamily="18" charset="0"/>
              </a:rPr>
              <a:t>Ethical</a:t>
            </a:r>
            <a:r>
              <a:rPr lang="cs-CZ" sz="4000" b="1" dirty="0">
                <a:solidFill>
                  <a:schemeClr val="accent4">
                    <a:lumMod val="75000"/>
                  </a:schemeClr>
                </a:solidFill>
                <a:latin typeface="Cambria" panose="02040503050406030204" pitchFamily="18" charset="0"/>
              </a:rPr>
              <a:t> </a:t>
            </a:r>
            <a:r>
              <a:rPr lang="cs-CZ" sz="4000" b="1" dirty="0" err="1">
                <a:solidFill>
                  <a:schemeClr val="accent4">
                    <a:lumMod val="75000"/>
                  </a:schemeClr>
                </a:solidFill>
                <a:latin typeface="Cambria" panose="02040503050406030204" pitchFamily="18" charset="0"/>
              </a:rPr>
              <a:t>Research</a:t>
            </a:r>
            <a:r>
              <a:rPr lang="cs-CZ" sz="4000" b="1" dirty="0">
                <a:solidFill>
                  <a:schemeClr val="accent4">
                    <a:lumMod val="75000"/>
                  </a:schemeClr>
                </a:solidFill>
                <a:latin typeface="Cambria" panose="02040503050406030204" pitchFamily="18" charset="0"/>
              </a:rPr>
              <a:t> at the Faculty of Humanities, Charles University</a:t>
            </a:r>
          </a:p>
        </p:txBody>
      </p:sp>
      <p:sp>
        <p:nvSpPr>
          <p:cNvPr id="3" name="Zástupný symbol pro obsah 2"/>
          <p:cNvSpPr>
            <a:spLocks noGrp="1"/>
          </p:cNvSpPr>
          <p:nvPr>
            <p:ph idx="1"/>
          </p:nvPr>
        </p:nvSpPr>
        <p:spPr>
          <a:xfrm>
            <a:off x="838200" y="1825624"/>
            <a:ext cx="10515600" cy="5032375"/>
          </a:xfrm>
        </p:spPr>
        <p:style>
          <a:lnRef idx="1">
            <a:schemeClr val="accent4"/>
          </a:lnRef>
          <a:fillRef idx="2">
            <a:schemeClr val="accent4"/>
          </a:fillRef>
          <a:effectRef idx="1">
            <a:schemeClr val="accent4"/>
          </a:effectRef>
          <a:fontRef idx="minor">
            <a:schemeClr val="dk1"/>
          </a:fontRef>
        </p:style>
        <p:txBody>
          <a:bodyPr>
            <a:normAutofit/>
          </a:bodyPr>
          <a:lstStyle/>
          <a:p>
            <a:endParaRPr lang="cs-CZ" dirty="0">
              <a:latin typeface="Cambria" panose="02040503050406030204" pitchFamily="18" charset="0"/>
            </a:endParaRPr>
          </a:p>
          <a:p>
            <a:r>
              <a:rPr lang="cs-CZ" dirty="0">
                <a:latin typeface="Cambria" panose="02040503050406030204" pitchFamily="18" charset="0"/>
              </a:rPr>
              <a:t>Consults on ethical aspects of research project proposals implemented at the Faculty of Humanities (especially projects involving vulnerable participants). </a:t>
            </a:r>
          </a:p>
          <a:p>
            <a:r>
              <a:rPr lang="en-US" dirty="0">
                <a:latin typeface="Cambria" panose="02040503050406030204" pitchFamily="18" charset="0"/>
                <a:ea typeface="Cambria" panose="02040503050406030204" pitchFamily="18" charset="0"/>
              </a:rPr>
              <a:t>Provides recommendations and opinions on research project proposals.</a:t>
            </a:r>
            <a:r>
              <a:rPr lang="cs-CZ" dirty="0">
                <a:latin typeface="Cambria" panose="02040503050406030204" pitchFamily="18" charset="0"/>
              </a:rPr>
              <a:t> </a:t>
            </a:r>
          </a:p>
          <a:p>
            <a:r>
              <a:rPr lang="cs-CZ" dirty="0">
                <a:solidFill>
                  <a:srgbClr val="FF0000"/>
                </a:solidFill>
                <a:latin typeface="Cambria" panose="02040503050406030204" pitchFamily="18" charset="0"/>
              </a:rPr>
              <a:t>In many cases, </a:t>
            </a:r>
            <a:r>
              <a:rPr lang="cs-CZ" dirty="0" err="1">
                <a:solidFill>
                  <a:srgbClr val="FF0000"/>
                </a:solidFill>
                <a:latin typeface="Cambria" panose="02040503050406030204" pitchFamily="18" charset="0"/>
              </a:rPr>
              <a:t>the</a:t>
            </a:r>
            <a:r>
              <a:rPr lang="cs-CZ" dirty="0">
                <a:solidFill>
                  <a:srgbClr val="FF0000"/>
                </a:solidFill>
                <a:latin typeface="Cambria" panose="02040503050406030204" pitchFamily="18" charset="0"/>
              </a:rPr>
              <a:t> </a:t>
            </a:r>
            <a:r>
              <a:rPr lang="cs-CZ" dirty="0" err="1">
                <a:solidFill>
                  <a:srgbClr val="FF0000"/>
                </a:solidFill>
                <a:latin typeface="Cambria" panose="02040503050406030204" pitchFamily="18" charset="0"/>
              </a:rPr>
              <a:t>Committee's</a:t>
            </a:r>
            <a:r>
              <a:rPr lang="cs-CZ" dirty="0">
                <a:solidFill>
                  <a:srgbClr val="FF0000"/>
                </a:solidFill>
                <a:latin typeface="Cambria" panose="02040503050406030204" pitchFamily="18" charset="0"/>
              </a:rPr>
              <a:t> opinion is required as part of a grant application or publication output!</a:t>
            </a:r>
          </a:p>
          <a:p>
            <a:r>
              <a:rPr lang="cs-CZ" sz="2600" dirty="0" err="1">
                <a:latin typeface="Cambria" panose="02040503050406030204" pitchFamily="18" charset="0"/>
              </a:rPr>
              <a:t>Contact</a:t>
            </a:r>
            <a:r>
              <a:rPr lang="cs-CZ" sz="2600" dirty="0">
                <a:latin typeface="Cambria" panose="02040503050406030204" pitchFamily="18" charset="0"/>
              </a:rPr>
              <a:t> person: Mgr. Tomáš Renner, Ph.D. (</a:t>
            </a:r>
            <a:r>
              <a:rPr lang="cs-CZ" sz="2600" dirty="0" err="1">
                <a:latin typeface="Cambria" panose="02040503050406030204" pitchFamily="18" charset="0"/>
                <a:hlinkClick r:id="rId2"/>
              </a:rPr>
              <a:t>tomas.renner@fhs.cuni.cz </a:t>
            </a:r>
            <a:r>
              <a:rPr lang="cs-CZ" sz="2600" dirty="0">
                <a:latin typeface="Cambria" panose="02040503050406030204" pitchFamily="18" charset="0"/>
              </a:rPr>
              <a:t>) </a:t>
            </a:r>
          </a:p>
        </p:txBody>
      </p:sp>
    </p:spTree>
    <p:extLst>
      <p:ext uri="{BB962C8B-B14F-4D97-AF65-F5344CB8AC3E}">
        <p14:creationId xmlns:p14="http://schemas.microsoft.com/office/powerpoint/2010/main" val="3530039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846365" y="2562112"/>
            <a:ext cx="10515600" cy="1325563"/>
          </a:xfrm>
        </p:spPr>
        <p:txBody>
          <a:bodyPr/>
          <a:lstStyle/>
          <a:p>
            <a:pPr algn="ctr"/>
            <a:r>
              <a:rPr lang="cs-CZ" b="1" dirty="0">
                <a:latin typeface="Cambria" panose="02040503050406030204" pitchFamily="18" charset="0"/>
              </a:rPr>
              <a:t>Thank you for your attention</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790" y="778327"/>
            <a:ext cx="6408420" cy="1981200"/>
          </a:xfrm>
          <a:prstGeom prst="rect">
            <a:avLst/>
          </a:prstGeom>
        </p:spPr>
      </p:pic>
      <p:sp>
        <p:nvSpPr>
          <p:cNvPr id="6" name="TextovéPole 5"/>
          <p:cNvSpPr txBox="1"/>
          <p:nvPr/>
        </p:nvSpPr>
        <p:spPr>
          <a:xfrm>
            <a:off x="1298121" y="4160379"/>
            <a:ext cx="9258300" cy="1477328"/>
          </a:xfrm>
          <a:prstGeom prst="rect">
            <a:avLst/>
          </a:prstGeom>
          <a:noFill/>
        </p:spPr>
        <p:txBody>
          <a:bodyPr wrap="square" rtlCol="0">
            <a:spAutoFit/>
          </a:bodyPr>
          <a:lstStyle/>
          <a:p>
            <a:pPr algn="ctr"/>
            <a:r>
              <a:rPr lang="cs-CZ" b="1" dirty="0" err="1">
                <a:latin typeface="Cambria" panose="02040503050406030204" pitchFamily="18" charset="0"/>
              </a:rPr>
              <a:t>Research</a:t>
            </a:r>
            <a:r>
              <a:rPr lang="cs-CZ" b="1" dirty="0">
                <a:latin typeface="Cambria" panose="02040503050406030204" pitchFamily="18" charset="0"/>
              </a:rPr>
              <a:t> </a:t>
            </a:r>
            <a:r>
              <a:rPr lang="cs-CZ" b="1" dirty="0" err="1">
                <a:latin typeface="Cambria" panose="02040503050406030204" pitchFamily="18" charset="0"/>
              </a:rPr>
              <a:t>Administration</a:t>
            </a:r>
            <a:r>
              <a:rPr lang="cs-CZ" b="1" dirty="0">
                <a:latin typeface="Cambria" panose="02040503050406030204" pitchFamily="18" charset="0"/>
              </a:rPr>
              <a:t> Office </a:t>
            </a:r>
          </a:p>
          <a:p>
            <a:pPr algn="ctr"/>
            <a:r>
              <a:rPr lang="cs-CZ" dirty="0">
                <a:latin typeface="Cambria" panose="02040503050406030204" pitchFamily="18" charset="0"/>
                <a:hlinkClick r:id="rId3"/>
              </a:rPr>
              <a:t>veda@fhs.cuni.</a:t>
            </a:r>
            <a:r>
              <a:rPr lang="cs-CZ" dirty="0">
                <a:latin typeface="Cambria" panose="02040503050406030204" pitchFamily="18" charset="0"/>
              </a:rPr>
              <a:t>cz </a:t>
            </a:r>
          </a:p>
          <a:p>
            <a:pPr algn="ctr"/>
            <a:endParaRPr lang="cs-CZ" b="1" dirty="0">
              <a:latin typeface="Cambria" panose="02040503050406030204" pitchFamily="18" charset="0"/>
            </a:endParaRPr>
          </a:p>
          <a:p>
            <a:pPr algn="ctr"/>
            <a:r>
              <a:rPr lang="cs-CZ" dirty="0">
                <a:latin typeface="Cambria" panose="02040503050406030204" pitchFamily="18" charset="0"/>
                <a:hlinkClick r:id="rId4"/>
              </a:rPr>
              <a:t>https://fhs.cuni.cz/FHS-11.html</a:t>
            </a:r>
            <a:endParaRPr lang="cs-CZ" dirty="0">
              <a:latin typeface="Cambria" panose="02040503050406030204" pitchFamily="18" charset="0"/>
            </a:endParaRPr>
          </a:p>
          <a:p>
            <a:endParaRPr lang="cs-CZ" dirty="0"/>
          </a:p>
        </p:txBody>
      </p:sp>
    </p:spTree>
    <p:extLst>
      <p:ext uri="{BB962C8B-B14F-4D97-AF65-F5344CB8AC3E}">
        <p14:creationId xmlns:p14="http://schemas.microsoft.com/office/powerpoint/2010/main" val="17992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986319" y="678730"/>
            <a:ext cx="10515600" cy="4994800"/>
          </a:xfrm>
        </p:spPr>
        <p:txBody>
          <a:bodyPr/>
          <a:lstStyle/>
          <a:p>
            <a:pPr marL="0" indent="0">
              <a:buNone/>
            </a:pPr>
            <a:endParaRPr lang="cs-CZ" dirty="0"/>
          </a:p>
          <a:p>
            <a:pPr marL="0" indent="0">
              <a:buNone/>
            </a:pPr>
            <a:endParaRPr lang="cs-CZ" dirty="0"/>
          </a:p>
          <a:p>
            <a:pPr marL="0" indent="0" algn="ctr">
              <a:buNone/>
            </a:pPr>
            <a:r>
              <a:rPr lang="en-US" sz="5000" b="1" dirty="0">
                <a:solidFill>
                  <a:schemeClr val="accent5"/>
                </a:solidFill>
                <a:latin typeface="Cambria" panose="02040503050406030204" pitchFamily="18" charset="0"/>
                <a:ea typeface="Cambria" panose="02040503050406030204" pitchFamily="18" charset="0"/>
              </a:rPr>
              <a:t>Where can I find information about support for doctoral students' scientific and creative activities at the Faculty of Humanities, Charles University?</a:t>
            </a:r>
            <a:endParaRPr lang="cs-CZ" sz="5000" b="1" dirty="0">
              <a:solidFill>
                <a:schemeClr val="accent5"/>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868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2665906687"/>
              </p:ext>
            </p:extLst>
          </p:nvPr>
        </p:nvGraphicFramePr>
        <p:xfrm>
          <a:off x="838200" y="1408387"/>
          <a:ext cx="10615612" cy="2998336"/>
        </p:xfrm>
        <a:graphic>
          <a:graphicData uri="http://schemas.openxmlformats.org/drawingml/2006/table">
            <a:tbl>
              <a:tblPr firstRow="1" bandRow="1">
                <a:tableStyleId>{5C22544A-7EE6-4342-B048-85BDC9FD1C3A}</a:tableStyleId>
              </a:tblPr>
              <a:tblGrid>
                <a:gridCol w="2653903">
                  <a:extLst>
                    <a:ext uri="{9D8B030D-6E8A-4147-A177-3AD203B41FA5}">
                      <a16:colId xmlns:a16="http://schemas.microsoft.com/office/drawing/2014/main" val="20000"/>
                    </a:ext>
                  </a:extLst>
                </a:gridCol>
                <a:gridCol w="2653903">
                  <a:extLst>
                    <a:ext uri="{9D8B030D-6E8A-4147-A177-3AD203B41FA5}">
                      <a16:colId xmlns:a16="http://schemas.microsoft.com/office/drawing/2014/main" val="20001"/>
                    </a:ext>
                  </a:extLst>
                </a:gridCol>
                <a:gridCol w="2653903">
                  <a:extLst>
                    <a:ext uri="{9D8B030D-6E8A-4147-A177-3AD203B41FA5}">
                      <a16:colId xmlns:a16="http://schemas.microsoft.com/office/drawing/2014/main" val="2531433052"/>
                    </a:ext>
                  </a:extLst>
                </a:gridCol>
                <a:gridCol w="2653903">
                  <a:extLst>
                    <a:ext uri="{9D8B030D-6E8A-4147-A177-3AD203B41FA5}">
                      <a16:colId xmlns:a16="http://schemas.microsoft.com/office/drawing/2014/main" val="20002"/>
                    </a:ext>
                  </a:extLst>
                </a:gridCol>
              </a:tblGrid>
              <a:tr h="1465258">
                <a:tc>
                  <a:txBody>
                    <a:bodyPr/>
                    <a:lstStyle/>
                    <a:p>
                      <a:pPr algn="ctr"/>
                      <a:r>
                        <a:rPr lang="cs-CZ" sz="1500" dirty="0">
                          <a:latin typeface="+mn-lt"/>
                          <a:hlinkClick r:id="rId2"/>
                        </a:rPr>
                        <a:t>veda@fhs.cuni.cz</a:t>
                      </a:r>
                      <a:endParaRPr lang="cs-CZ" sz="1500" dirty="0">
                        <a:latin typeface="+mn-lt"/>
                      </a:endParaRPr>
                    </a:p>
                    <a:p>
                      <a:pPr algn="ctr"/>
                      <a:r>
                        <a:rPr lang="cs-CZ" sz="1500" dirty="0">
                          <a:solidFill>
                            <a:schemeClr val="tx1"/>
                          </a:solidFill>
                          <a:latin typeface="+mn-lt"/>
                        </a:rPr>
                        <a:t>Rooms 1.23 and 1.24</a:t>
                      </a:r>
                    </a:p>
                    <a:p>
                      <a:pPr algn="ctr"/>
                      <a:r>
                        <a:rPr lang="cs-CZ" sz="1500" dirty="0">
                          <a:solidFill>
                            <a:srgbClr val="0070C0"/>
                          </a:solidFill>
                          <a:latin typeface="+mn-lt"/>
                        </a:rPr>
                        <a:t>https://veda.fhs.cuni.</a:t>
                      </a:r>
                      <a:r>
                        <a:rPr lang="cs-CZ" sz="1500" dirty="0" err="1">
                          <a:solidFill>
                            <a:srgbClr val="0070C0"/>
                          </a:solidFill>
                          <a:latin typeface="+mn-lt"/>
                        </a:rPr>
                        <a:t>cz/FHSVEDA-1.html</a:t>
                      </a:r>
                      <a:endParaRPr lang="cs-CZ" sz="1500" dirty="0">
                        <a:solidFill>
                          <a:srgbClr val="0070C0"/>
                        </a:solidFill>
                        <a:latin typeface="+mn-lt"/>
                      </a:endParaRPr>
                    </a:p>
                  </a:txBody>
                  <a:tcPr>
                    <a:solidFill>
                      <a:schemeClr val="accent2">
                        <a:lumMod val="40000"/>
                        <a:lumOff val="60000"/>
                      </a:schemeClr>
                    </a:solidFill>
                  </a:tcPr>
                </a:tc>
                <a:tc>
                  <a:txBody>
                    <a:bodyPr/>
                    <a:lstStyle/>
                    <a:p>
                      <a:pPr algn="ctr"/>
                      <a:r>
                        <a:rPr lang="en-US" sz="1500" b="1" dirty="0">
                          <a:solidFill>
                            <a:schemeClr val="tx1"/>
                          </a:solidFill>
                          <a:latin typeface="+mn-lt"/>
                        </a:rPr>
                        <a:t>Prof. Dr. phil. Pavel Himl</a:t>
                      </a:r>
                      <a:endParaRPr lang="cs-CZ" sz="1500" b="1" dirty="0">
                        <a:solidFill>
                          <a:schemeClr val="tx1"/>
                        </a:solidFill>
                        <a:latin typeface="+mn-lt"/>
                      </a:endParaRPr>
                    </a:p>
                    <a:p>
                      <a:pPr algn="ctr"/>
                      <a:r>
                        <a:rPr lang="cs-CZ" sz="1500" b="0" i="1" dirty="0">
                          <a:solidFill>
                            <a:schemeClr val="tx1"/>
                          </a:solidFill>
                          <a:latin typeface="+mn-lt"/>
                        </a:rPr>
                        <a:t>Vice-Dean </a:t>
                      </a:r>
                      <a:r>
                        <a:rPr lang="cs-CZ" sz="1500" b="0" i="1" baseline="0" dirty="0">
                          <a:solidFill>
                            <a:schemeClr val="tx1"/>
                          </a:solidFill>
                          <a:latin typeface="+mn-lt"/>
                        </a:rPr>
                        <a:t>for Science and Research</a:t>
                      </a:r>
                    </a:p>
                    <a:p>
                      <a:pPr algn="ctr"/>
                      <a:r>
                        <a:rPr lang="cs-CZ" sz="1500" b="0" baseline="0" dirty="0">
                          <a:latin typeface="+mn-lt"/>
                          <a:hlinkClick r:id="rId3"/>
                        </a:rPr>
                        <a:t>pavel.himl@fhs.cuni.</a:t>
                      </a:r>
                      <a:r>
                        <a:rPr lang="cs-CZ" sz="1500" b="0" baseline="0" dirty="0">
                          <a:latin typeface="+mn-lt"/>
                        </a:rPr>
                        <a:t>cz </a:t>
                      </a:r>
                    </a:p>
                  </a:txBody>
                  <a:tcPr>
                    <a:solidFill>
                      <a:schemeClr val="accent1">
                        <a:lumMod val="60000"/>
                        <a:lumOff val="40000"/>
                      </a:schemeClr>
                    </a:solidFill>
                  </a:tcPr>
                </a:tc>
                <a:tc>
                  <a:txBody>
                    <a:bodyPr/>
                    <a:lstStyle/>
                    <a:p>
                      <a:pPr algn="ctr"/>
                      <a:r>
                        <a:rPr lang="cs-CZ" sz="1500" dirty="0">
                          <a:solidFill>
                            <a:schemeClr val="tx1"/>
                          </a:solidFill>
                          <a:latin typeface="+mn-lt"/>
                        </a:rPr>
                        <a:t>Ing. Jan Bělonožník</a:t>
                      </a:r>
                    </a:p>
                    <a:p>
                      <a:pPr algn="ctr"/>
                      <a:r>
                        <a:rPr lang="cs-CZ" sz="1500" b="0" i="1" dirty="0">
                          <a:solidFill>
                            <a:schemeClr val="tx1"/>
                          </a:solidFill>
                          <a:latin typeface="+mn-lt"/>
                        </a:rPr>
                        <a:t>Head of Department</a:t>
                      </a:r>
                    </a:p>
                    <a:p>
                      <a:pPr algn="ctr"/>
                      <a:r>
                        <a:rPr lang="cs-CZ" sz="1500" b="0" dirty="0">
                          <a:latin typeface="+mn-lt"/>
                          <a:hlinkClick r:id="rId4"/>
                        </a:rPr>
                        <a:t>jan.belonoznik@fhs.cuni.</a:t>
                      </a:r>
                      <a:r>
                        <a:rPr lang="cs-CZ" sz="1500" b="0" dirty="0">
                          <a:latin typeface="+mn-lt"/>
                        </a:rPr>
                        <a:t>cz </a:t>
                      </a:r>
                    </a:p>
                    <a:p>
                      <a:pPr algn="ctr"/>
                      <a:r>
                        <a:rPr lang="cs-CZ" sz="1500" b="0" dirty="0">
                          <a:solidFill>
                            <a:schemeClr val="tx1"/>
                          </a:solidFill>
                          <a:latin typeface="+mn-lt"/>
                        </a:rPr>
                        <a:t>COOPERATIO</a:t>
                      </a:r>
                      <a:endParaRPr lang="cs-CZ" sz="1500" b="0" baseline="0" dirty="0">
                        <a:solidFill>
                          <a:schemeClr val="tx1"/>
                        </a:solidFill>
                        <a:latin typeface="+mn-lt"/>
                      </a:endParaRPr>
                    </a:p>
                    <a:p>
                      <a:pPr algn="ctr"/>
                      <a:endParaRPr lang="cs-CZ" sz="1500" b="0" baseline="0" dirty="0">
                        <a:latin typeface="+mn-lt"/>
                      </a:endParaRPr>
                    </a:p>
                  </a:txBody>
                  <a:tcPr>
                    <a:solidFill>
                      <a:schemeClr val="accent1">
                        <a:lumMod val="60000"/>
                        <a:lumOff val="40000"/>
                      </a:schemeClr>
                    </a:solidFill>
                  </a:tcPr>
                </a:tc>
                <a:tc>
                  <a:txBody>
                    <a:bodyPr/>
                    <a:lstStyle/>
                    <a:p>
                      <a:pPr algn="ctr"/>
                      <a:r>
                        <a:rPr lang="cs-CZ" sz="1500" dirty="0">
                          <a:solidFill>
                            <a:schemeClr val="tx1"/>
                          </a:solidFill>
                          <a:latin typeface="+mn-lt"/>
                        </a:rPr>
                        <a:t>Mgr. </a:t>
                      </a:r>
                      <a:r>
                        <a:rPr lang="cs-CZ" sz="1500" baseline="0" dirty="0">
                          <a:solidFill>
                            <a:schemeClr val="tx1"/>
                          </a:solidFill>
                          <a:latin typeface="+mn-lt"/>
                        </a:rPr>
                        <a:t>Renata Wilflingová</a:t>
                      </a:r>
                      <a:endParaRPr lang="cs-CZ" sz="1500" dirty="0">
                        <a:solidFill>
                          <a:schemeClr val="tx1"/>
                        </a:solidFill>
                        <a:latin typeface="+mn-lt"/>
                      </a:endParaRPr>
                    </a:p>
                    <a:p>
                      <a:pPr algn="ctr"/>
                      <a:endParaRPr lang="cs-CZ" sz="1500" b="0" dirty="0">
                        <a:latin typeface="+mn-lt"/>
                        <a:hlinkClick r:id="rId4"/>
                      </a:endParaRPr>
                    </a:p>
                    <a:p>
                      <a:pPr algn="ctr"/>
                      <a:r>
                        <a:rPr lang="cs-CZ" sz="1500" b="0" dirty="0">
                          <a:latin typeface="+mn-lt"/>
                          <a:hlinkClick r:id="rId4"/>
                        </a:rPr>
                        <a:t>renata.wilflingova@fhs.cuni.</a:t>
                      </a:r>
                      <a:r>
                        <a:rPr lang="cs-CZ" sz="1500" b="0" dirty="0">
                          <a:latin typeface="+mn-lt"/>
                        </a:rPr>
                        <a:t>cz </a:t>
                      </a:r>
                    </a:p>
                    <a:p>
                      <a:pPr algn="ctr"/>
                      <a:r>
                        <a:rPr lang="cs-CZ" sz="1500" b="0" dirty="0">
                          <a:solidFill>
                            <a:schemeClr val="tx1"/>
                          </a:solidFill>
                          <a:latin typeface="+mn-lt"/>
                        </a:rPr>
                        <a:t>COOPERATIO, RUV, KEV</a:t>
                      </a:r>
                      <a:endParaRPr lang="cs-CZ" sz="1500" b="0" baseline="0" dirty="0">
                        <a:solidFill>
                          <a:schemeClr val="tx1"/>
                        </a:solidFill>
                        <a:latin typeface="+mn-lt"/>
                      </a:endParaRPr>
                    </a:p>
                  </a:txBody>
                  <a:tcPr>
                    <a:solidFill>
                      <a:schemeClr val="accent1">
                        <a:lumMod val="20000"/>
                        <a:lumOff val="80000"/>
                      </a:schemeClr>
                    </a:solidFill>
                  </a:tcPr>
                </a:tc>
                <a:extLst>
                  <a:ext uri="{0D108BD9-81ED-4DB2-BD59-A6C34878D82A}">
                    <a16:rowId xmlns:a16="http://schemas.microsoft.com/office/drawing/2014/main" val="10000"/>
                  </a:ext>
                </a:extLst>
              </a:tr>
              <a:tr h="1533078">
                <a:tc>
                  <a:txBody>
                    <a:bodyPr/>
                    <a:lstStyle/>
                    <a:p>
                      <a:pPr algn="ctr"/>
                      <a:r>
                        <a:rPr lang="cs-CZ" sz="1500" b="1" dirty="0">
                          <a:latin typeface="+mn-lt"/>
                        </a:rPr>
                        <a:t>Mgr. Eva Benešová</a:t>
                      </a:r>
                    </a:p>
                    <a:p>
                      <a:pPr algn="ctr"/>
                      <a:endParaRPr lang="cs-CZ" sz="1500" dirty="0">
                        <a:latin typeface="+mn-lt"/>
                      </a:endParaRPr>
                    </a:p>
                    <a:p>
                      <a:pPr algn="ctr"/>
                      <a:r>
                        <a:rPr lang="cs-CZ" sz="1500" dirty="0">
                          <a:latin typeface="+mn-lt"/>
                          <a:hlinkClick r:id="rId5"/>
                        </a:rPr>
                        <a:t>eva.benesova@fhs.cuni.cz</a:t>
                      </a:r>
                      <a:endParaRPr lang="cs-CZ" sz="1500" dirty="0">
                        <a:latin typeface="+mn-lt"/>
                      </a:endParaRPr>
                    </a:p>
                    <a:p>
                      <a:pPr algn="ctr"/>
                      <a:r>
                        <a:rPr lang="cs-CZ" sz="1500" dirty="0">
                          <a:latin typeface="+mn-lt"/>
                        </a:rPr>
                        <a:t>GA ČR, GA UK, </a:t>
                      </a:r>
                      <a:r>
                        <a:rPr lang="cs-CZ" sz="1500" b="0" i="0" kern="1200" dirty="0">
                          <a:solidFill>
                            <a:schemeClr val="dk1"/>
                          </a:solidFill>
                          <a:effectLst/>
                          <a:latin typeface="+mn-lt"/>
                          <a:ea typeface="+mn-ea"/>
                          <a:cs typeface="+mn-cs"/>
                        </a:rPr>
                        <a:t>UNCE, PRIMUS</a:t>
                      </a:r>
                      <a:endParaRPr lang="cs-CZ" sz="1500" dirty="0">
                        <a:latin typeface="+mn-lt"/>
                      </a:endParaRPr>
                    </a:p>
                  </a:txBody>
                  <a:tcPr>
                    <a:solidFill>
                      <a:schemeClr val="accent1">
                        <a:lumMod val="20000"/>
                        <a:lumOff val="80000"/>
                      </a:schemeClr>
                    </a:solidFill>
                  </a:tcPr>
                </a:tc>
                <a:tc>
                  <a:txBody>
                    <a:bodyPr/>
                    <a:lstStyle/>
                    <a:p>
                      <a:pPr algn="ctr"/>
                      <a:r>
                        <a:rPr lang="cs-CZ" sz="1500" b="1" dirty="0">
                          <a:latin typeface="+mn-lt"/>
                        </a:rPr>
                        <a:t>Mgr. Martin Mišúr, Ph.D.</a:t>
                      </a:r>
                    </a:p>
                    <a:p>
                      <a:pPr algn="ctr"/>
                      <a:endParaRPr lang="cs-CZ" sz="1500" dirty="0">
                        <a:latin typeface="+mn-lt"/>
                      </a:endParaRPr>
                    </a:p>
                    <a:p>
                      <a:pPr algn="ctr"/>
                      <a:r>
                        <a:rPr lang="cs-CZ" sz="1500" dirty="0">
                          <a:latin typeface="+mn-lt"/>
                          <a:hlinkClick r:id="rId6"/>
                        </a:rPr>
                        <a:t>martin.misur@fhs.cuni.cz</a:t>
                      </a:r>
                      <a:endParaRPr lang="cs-CZ" sz="1500" dirty="0">
                        <a:latin typeface="+mn-lt"/>
                      </a:endParaRPr>
                    </a:p>
                    <a:p>
                      <a:pPr algn="ctr"/>
                      <a:r>
                        <a:rPr lang="cs-CZ" sz="1500" dirty="0">
                          <a:latin typeface="+mn-lt"/>
                        </a:rPr>
                        <a:t>Science evaluation, publishing, data </a:t>
                      </a:r>
                      <a:r>
                        <a:rPr lang="cs-CZ" sz="1500" dirty="0" err="1">
                          <a:latin typeface="+mn-lt"/>
                        </a:rPr>
                        <a:t>steward</a:t>
                      </a:r>
                      <a:endParaRPr lang="cs-CZ" sz="1500" dirty="0">
                        <a:latin typeface="+mn-lt"/>
                      </a:endParaRPr>
                    </a:p>
                    <a:p>
                      <a:pPr algn="ctr"/>
                      <a:endParaRPr lang="cs-CZ" sz="1500" dirty="0">
                        <a:latin typeface="+mn-lt"/>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500" b="1" baseline="0" dirty="0">
                          <a:latin typeface="+mn-lt"/>
                        </a:rPr>
                        <a:t>Tomáš Renner, Ph.D.</a:t>
                      </a:r>
                      <a:endParaRPr lang="cs-CZ" sz="1500" dirty="0">
                        <a:latin typeface="+mn-lt"/>
                      </a:endParaRPr>
                    </a:p>
                    <a:p>
                      <a:pPr algn="ctr"/>
                      <a:endParaRPr lang="cs-CZ" sz="1500" dirty="0">
                        <a:latin typeface="+mn-lt"/>
                        <a:hlinkClick r:id="rId7"/>
                      </a:endParaRPr>
                    </a:p>
                    <a:p>
                      <a:pPr algn="ctr"/>
                      <a:r>
                        <a:rPr lang="cs-CZ" sz="1500" dirty="0">
                          <a:latin typeface="+mn-lt"/>
                          <a:hlinkClick r:id="rId8"/>
                        </a:rPr>
                        <a:t>Tomas.renner@fhs.cuni.</a:t>
                      </a:r>
                      <a:r>
                        <a:rPr lang="cs-CZ" sz="1500" dirty="0">
                          <a:latin typeface="+mn-lt"/>
                        </a:rPr>
                        <a:t>cz </a:t>
                      </a:r>
                    </a:p>
                    <a:p>
                      <a:pPr algn="ctr"/>
                      <a:r>
                        <a:rPr lang="cs-CZ" sz="1500" dirty="0">
                          <a:latin typeface="+mn-lt"/>
                        </a:rPr>
                        <a:t>European and international projects; Erasmus+,</a:t>
                      </a:r>
                    </a:p>
                    <a:p>
                      <a:pPr algn="ctr"/>
                      <a:endParaRPr lang="cs-CZ" sz="1500" dirty="0">
                        <a:latin typeface="+mn-lt"/>
                      </a:endParaRPr>
                    </a:p>
                  </a:txBody>
                  <a:tcP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500" b="1" dirty="0">
                          <a:latin typeface="+mn-lt"/>
                        </a:rPr>
                        <a:t>Mgr. Kateřina Kovaříková</a:t>
                      </a:r>
                    </a:p>
                    <a:p>
                      <a:pPr marL="0" marR="0" indent="0" algn="ctr" defTabSz="914400" rtl="0" eaLnBrk="1" fontAlgn="auto" latinLnBrk="0" hangingPunct="1">
                        <a:lnSpc>
                          <a:spcPct val="100000"/>
                        </a:lnSpc>
                        <a:spcBef>
                          <a:spcPts val="0"/>
                        </a:spcBef>
                        <a:spcAft>
                          <a:spcPts val="0"/>
                        </a:spcAft>
                        <a:buClrTx/>
                        <a:buSzTx/>
                        <a:buFontTx/>
                        <a:buNone/>
                        <a:tabLst/>
                        <a:defRPr/>
                      </a:pPr>
                      <a:endParaRPr lang="cs-CZ" sz="1500" dirty="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cs-CZ" sz="1400" dirty="0">
                          <a:latin typeface="+mn-lt"/>
                          <a:hlinkClick r:id="rId9"/>
                        </a:rPr>
                        <a:t>Katerina.kovarikova@fhs.cuni.</a:t>
                      </a:r>
                      <a:r>
                        <a:rPr lang="cs-CZ" sz="1400" dirty="0">
                          <a:latin typeface="+mn-lt"/>
                        </a:rPr>
                        <a:t>cz </a:t>
                      </a:r>
                    </a:p>
                    <a:p>
                      <a:pPr marL="0" marR="0" indent="0" algn="ctr" defTabSz="914400" rtl="0" eaLnBrk="1" fontAlgn="auto" latinLnBrk="0" hangingPunct="1">
                        <a:lnSpc>
                          <a:spcPct val="100000"/>
                        </a:lnSpc>
                        <a:spcBef>
                          <a:spcPts val="0"/>
                        </a:spcBef>
                        <a:spcAft>
                          <a:spcPts val="0"/>
                        </a:spcAft>
                        <a:buClrTx/>
                        <a:buSzTx/>
                        <a:buFontTx/>
                        <a:buNone/>
                        <a:tabLst/>
                        <a:defRPr/>
                      </a:pPr>
                      <a:endParaRPr lang="cs-CZ" sz="1400" dirty="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cs-CZ" sz="1600" b="0" dirty="0">
                          <a:latin typeface="+mn-lt"/>
                        </a:rPr>
                        <a:t>Publishing</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4" name="Nadpis 1"/>
          <p:cNvSpPr>
            <a:spLocks noGrp="1"/>
          </p:cNvSpPr>
          <p:nvPr>
            <p:ph type="title"/>
          </p:nvPr>
        </p:nvSpPr>
        <p:spPr>
          <a:xfrm>
            <a:off x="888206" y="287174"/>
            <a:ext cx="10515600" cy="1334592"/>
          </a:xfrm>
        </p:spPr>
        <p:txBody>
          <a:bodyPr>
            <a:normAutofit/>
          </a:bodyPr>
          <a:lstStyle/>
          <a:p>
            <a:r>
              <a:rPr lang="cs-CZ" sz="3600" b="1" dirty="0">
                <a:latin typeface="Cambria" panose="02040503050406030204" pitchFamily="18" charset="0"/>
              </a:rPr>
              <a:t>I. </a:t>
            </a:r>
            <a:r>
              <a:rPr lang="cs-CZ" sz="3600" b="1" dirty="0" err="1">
                <a:latin typeface="Cambria" panose="02040503050406030204" pitchFamily="18" charset="0"/>
              </a:rPr>
              <a:t>Research</a:t>
            </a:r>
            <a:r>
              <a:rPr lang="cs-CZ" sz="3600" b="1" dirty="0">
                <a:latin typeface="Cambria" panose="02040503050406030204" pitchFamily="18" charset="0"/>
              </a:rPr>
              <a:t> </a:t>
            </a:r>
            <a:r>
              <a:rPr lang="cs-CZ" sz="3600" b="1" dirty="0" err="1">
                <a:latin typeface="Cambria" panose="02040503050406030204" pitchFamily="18" charset="0"/>
              </a:rPr>
              <a:t>Administration</a:t>
            </a:r>
            <a:r>
              <a:rPr lang="cs-CZ" sz="3600" b="1" dirty="0">
                <a:latin typeface="Cambria" panose="02040503050406030204" pitchFamily="18" charset="0"/>
              </a:rPr>
              <a:t> Office</a:t>
            </a:r>
          </a:p>
        </p:txBody>
      </p:sp>
      <p:pic>
        <p:nvPicPr>
          <p:cNvPr id="6" name="Obrázek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0036" y="4594380"/>
            <a:ext cx="10665278" cy="1829937"/>
          </a:xfrm>
          <a:prstGeom prst="rect">
            <a:avLst/>
          </a:prstGeom>
        </p:spPr>
      </p:pic>
    </p:spTree>
    <p:extLst>
      <p:ext uri="{BB962C8B-B14F-4D97-AF65-F5344CB8AC3E}">
        <p14:creationId xmlns:p14="http://schemas.microsoft.com/office/powerpoint/2010/main" val="2346641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latin typeface="Cambria" panose="02040503050406030204" pitchFamily="18" charset="0"/>
                <a:ea typeface="Cambria" panose="02040503050406030204" pitchFamily="18" charset="0"/>
              </a:rPr>
              <a:t>II. </a:t>
            </a:r>
            <a:r>
              <a:rPr lang="cs-CZ" sz="4000" b="1" dirty="0" err="1">
                <a:latin typeface="Cambria" panose="02040503050406030204" pitchFamily="18" charset="0"/>
                <a:ea typeface="Cambria" panose="02040503050406030204" pitchFamily="18" charset="0"/>
              </a:rPr>
              <a:t>Our</a:t>
            </a:r>
            <a:r>
              <a:rPr lang="cs-CZ" sz="4000" b="1" dirty="0">
                <a:latin typeface="Cambria" panose="02040503050406030204" pitchFamily="18" charset="0"/>
                <a:ea typeface="Cambria" panose="02040503050406030204" pitchFamily="18" charset="0"/>
              </a:rPr>
              <a:t> </a:t>
            </a:r>
            <a:r>
              <a:rPr lang="cs-CZ" sz="4000" b="1" dirty="0" err="1">
                <a:latin typeface="Cambria" panose="02040503050406030204" pitchFamily="18" charset="0"/>
                <a:ea typeface="Cambria" panose="02040503050406030204" pitchFamily="18" charset="0"/>
              </a:rPr>
              <a:t>website</a:t>
            </a:r>
            <a:endParaRPr lang="cs-CZ" sz="4000" b="1" dirty="0">
              <a:latin typeface="Cambria" panose="02040503050406030204" pitchFamily="18" charset="0"/>
              <a:ea typeface="Cambria" panose="02040503050406030204" pitchFamily="18" charset="0"/>
            </a:endParaRPr>
          </a:p>
        </p:txBody>
      </p:sp>
      <p:sp>
        <p:nvSpPr>
          <p:cNvPr id="3" name="Zástupný symbol pro obsah 2"/>
          <p:cNvSpPr>
            <a:spLocks noGrp="1"/>
          </p:cNvSpPr>
          <p:nvPr>
            <p:ph idx="1"/>
          </p:nvPr>
        </p:nvSpPr>
        <p:spPr>
          <a:xfrm>
            <a:off x="838200" y="1825625"/>
            <a:ext cx="5063836" cy="701444"/>
          </a:xfrm>
        </p:spPr>
        <p:txBody>
          <a:bodyPr/>
          <a:lstStyle/>
          <a:p>
            <a:pPr marL="0" indent="0">
              <a:buNone/>
            </a:pPr>
            <a:r>
              <a:rPr lang="cs-CZ" u="sng" dirty="0">
                <a:solidFill>
                  <a:schemeClr val="accent5"/>
                </a:solidFill>
              </a:rPr>
              <a:t>veda.fhs.cuni.</a:t>
            </a:r>
            <a:r>
              <a:rPr lang="cs-CZ" u="sng" dirty="0" err="1">
                <a:solidFill>
                  <a:schemeClr val="accent5"/>
                </a:solidFill>
              </a:rPr>
              <a:t>cz/FHSVEDA-1.html</a:t>
            </a:r>
            <a:endParaRPr lang="cs-CZ" u="sng" dirty="0">
              <a:solidFill>
                <a:schemeClr val="accent5"/>
              </a:solidFill>
            </a:endParaRPr>
          </a:p>
        </p:txBody>
      </p:sp>
      <p:pic>
        <p:nvPicPr>
          <p:cNvPr id="4" name="Obrázek 3"/>
          <p:cNvPicPr>
            <a:picLocks noChangeAspect="1"/>
          </p:cNvPicPr>
          <p:nvPr/>
        </p:nvPicPr>
        <p:blipFill rotWithShape="1">
          <a:blip r:embed="rId2">
            <a:extLst>
              <a:ext uri="{28A0092B-C50C-407E-A947-70E740481C1C}">
                <a14:useLocalDpi xmlns:a14="http://schemas.microsoft.com/office/drawing/2010/main" val="0"/>
              </a:ext>
            </a:extLst>
          </a:blip>
          <a:srcRect l="1818" r="1729"/>
          <a:stretch/>
        </p:blipFill>
        <p:spPr>
          <a:xfrm>
            <a:off x="6783185" y="1514906"/>
            <a:ext cx="5408815" cy="5343094"/>
          </a:xfrm>
          <a:prstGeom prst="rect">
            <a:avLst/>
          </a:prstGeom>
        </p:spPr>
      </p:pic>
      <p:pic>
        <p:nvPicPr>
          <p:cNvPr id="7" name="Obrázek 6"/>
          <p:cNvPicPr>
            <a:picLocks noChangeAspect="1"/>
          </p:cNvPicPr>
          <p:nvPr/>
        </p:nvPicPr>
        <p:blipFill rotWithShape="1">
          <a:blip r:embed="rId3">
            <a:extLst>
              <a:ext uri="{28A0092B-C50C-407E-A947-70E740481C1C}">
                <a14:useLocalDpi xmlns:a14="http://schemas.microsoft.com/office/drawing/2010/main" val="0"/>
              </a:ext>
            </a:extLst>
          </a:blip>
          <a:srcRect r="16405"/>
          <a:stretch/>
        </p:blipFill>
        <p:spPr>
          <a:xfrm>
            <a:off x="673851" y="2662006"/>
            <a:ext cx="5737200" cy="2853087"/>
          </a:xfrm>
          <a:prstGeom prst="rect">
            <a:avLst/>
          </a:prstGeom>
        </p:spPr>
      </p:pic>
    </p:spTree>
    <p:extLst>
      <p:ext uri="{BB962C8B-B14F-4D97-AF65-F5344CB8AC3E}">
        <p14:creationId xmlns:p14="http://schemas.microsoft.com/office/powerpoint/2010/main" val="51811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719191" y="1706252"/>
            <a:ext cx="10515600" cy="4080293"/>
          </a:xfrm>
        </p:spPr>
        <p:txBody>
          <a:bodyPr>
            <a:normAutofit/>
          </a:bodyPr>
          <a:lstStyle/>
          <a:p>
            <a:pPr marL="0" indent="0" algn="ctr">
              <a:buNone/>
            </a:pPr>
            <a:r>
              <a:rPr lang="en-US" sz="5000" b="1" dirty="0">
                <a:solidFill>
                  <a:schemeClr val="accent5"/>
                </a:solidFill>
                <a:latin typeface="Cambria" panose="02040503050406030204" pitchFamily="18" charset="0"/>
              </a:rPr>
              <a:t>Financial support sources for research and PhD students at the Faculty of Humanities, Charles University</a:t>
            </a:r>
            <a:endParaRPr lang="cs-CZ" sz="5000" dirty="0">
              <a:solidFill>
                <a:schemeClr val="accent5"/>
              </a:solidFill>
            </a:endParaRPr>
          </a:p>
        </p:txBody>
      </p:sp>
    </p:spTree>
    <p:extLst>
      <p:ext uri="{BB962C8B-B14F-4D97-AF65-F5344CB8AC3E}">
        <p14:creationId xmlns:p14="http://schemas.microsoft.com/office/powerpoint/2010/main" val="106256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accent6">
                    <a:lumMod val="75000"/>
                  </a:schemeClr>
                </a:solidFill>
                <a:latin typeface="Cambria" panose="02040503050406030204" pitchFamily="18" charset="0"/>
              </a:rPr>
              <a:t>Subsidy programs and grants</a:t>
            </a:r>
          </a:p>
        </p:txBody>
      </p:sp>
      <p:sp>
        <p:nvSpPr>
          <p:cNvPr id="3" name="Zástupný symbol pro obsah 2"/>
          <p:cNvSpPr>
            <a:spLocks noGrp="1"/>
          </p:cNvSpPr>
          <p:nvPr>
            <p:ph idx="1"/>
          </p:nvPr>
        </p:nvSpPr>
        <p:spPr>
          <a:xfrm>
            <a:off x="4572000" y="1690688"/>
            <a:ext cx="7173885" cy="4945781"/>
          </a:xfrm>
        </p:spPr>
        <p:txBody>
          <a:bodyPr>
            <a:normAutofit/>
          </a:bodyPr>
          <a:lstStyle/>
          <a:p>
            <a:pPr>
              <a:lnSpc>
                <a:spcPct val="80000"/>
              </a:lnSpc>
              <a:buNone/>
              <a:defRPr/>
            </a:pPr>
            <a:endParaRPr lang="cs-CZ" altLang="cs-CZ" b="1" dirty="0">
              <a:solidFill>
                <a:srgbClr val="000000"/>
              </a:solidFill>
              <a:latin typeface="Cambria" panose="02040503050406030204" pitchFamily="18" charset="0"/>
            </a:endParaRPr>
          </a:p>
          <a:p>
            <a:pPr>
              <a:lnSpc>
                <a:spcPct val="80000"/>
              </a:lnSpc>
              <a:buNone/>
              <a:defRPr/>
            </a:pPr>
            <a:r>
              <a:rPr lang="cs-CZ" altLang="cs-CZ" b="1" dirty="0">
                <a:solidFill>
                  <a:srgbClr val="000000"/>
                </a:solidFill>
                <a:latin typeface="Cambria" panose="02040503050406030204" pitchFamily="18" charset="0"/>
              </a:rPr>
              <a:t>Special-purpose funding</a:t>
            </a:r>
            <a:r>
              <a:rPr lang="cs-CZ" altLang="cs-CZ" dirty="0">
                <a:latin typeface="Cambria" panose="02040503050406030204" pitchFamily="18" charset="0"/>
              </a:rPr>
              <a:t>: </a:t>
            </a:r>
          </a:p>
          <a:p>
            <a:pPr algn="ctr">
              <a:lnSpc>
                <a:spcPct val="80000"/>
              </a:lnSpc>
              <a:buFontTx/>
              <a:buChar char="-"/>
              <a:defRPr/>
            </a:pPr>
            <a:r>
              <a:rPr lang="cs-CZ" altLang="cs-CZ" b="1" dirty="0">
                <a:solidFill>
                  <a:schemeClr val="accent6">
                    <a:lumMod val="75000"/>
                  </a:schemeClr>
                </a:solidFill>
                <a:latin typeface="Cambria" panose="02040503050406030204" pitchFamily="18" charset="0"/>
              </a:rPr>
              <a:t>grants </a:t>
            </a:r>
            <a:r>
              <a:rPr lang="cs-CZ" altLang="cs-CZ" dirty="0">
                <a:solidFill>
                  <a:schemeClr val="accent6">
                    <a:lumMod val="75000"/>
                  </a:schemeClr>
                </a:solidFill>
                <a:latin typeface="Cambria" panose="02040503050406030204" pitchFamily="18" charset="0"/>
              </a:rPr>
              <a:t>for specific projects, </a:t>
            </a:r>
            <a:r>
              <a:rPr lang="cs-CZ" altLang="cs-CZ" dirty="0" err="1">
                <a:solidFill>
                  <a:schemeClr val="accent6">
                    <a:lumMod val="75000"/>
                  </a:schemeClr>
                </a:solidFill>
                <a:latin typeface="Cambria" panose="02040503050406030204" pitchFamily="18" charset="0"/>
              </a:rPr>
              <a:t>for</a:t>
            </a:r>
            <a:r>
              <a:rPr lang="cs-CZ" altLang="cs-CZ" dirty="0">
                <a:solidFill>
                  <a:schemeClr val="accent6">
                    <a:lumMod val="75000"/>
                  </a:schemeClr>
                </a:solidFill>
                <a:latin typeface="Cambria" panose="02040503050406030204" pitchFamily="18" charset="0"/>
              </a:rPr>
              <a:t> PhD = </a:t>
            </a:r>
          </a:p>
          <a:p>
            <a:pPr>
              <a:lnSpc>
                <a:spcPct val="80000"/>
              </a:lnSpc>
              <a:buNone/>
              <a:defRPr/>
            </a:pPr>
            <a:r>
              <a:rPr lang="cs-CZ" altLang="cs-CZ" b="1" dirty="0">
                <a:solidFill>
                  <a:srgbClr val="FF0000"/>
                </a:solidFill>
                <a:latin typeface="Cambria" panose="02040503050406030204" pitchFamily="18" charset="0"/>
              </a:rPr>
              <a:t>Grant Agency of Charles University (GAUK) </a:t>
            </a:r>
          </a:p>
          <a:p>
            <a:pPr>
              <a:lnSpc>
                <a:spcPct val="80000"/>
              </a:lnSpc>
              <a:buNone/>
              <a:defRPr/>
            </a:pPr>
            <a:endParaRPr lang="cs-CZ" altLang="cs-CZ" b="1" dirty="0">
              <a:solidFill>
                <a:srgbClr val="FF0000"/>
              </a:solidFill>
              <a:latin typeface="Cambria" panose="02040503050406030204" pitchFamily="18" charset="0"/>
            </a:endParaRPr>
          </a:p>
          <a:p>
            <a:pPr>
              <a:lnSpc>
                <a:spcPct val="80000"/>
              </a:lnSpc>
              <a:buNone/>
              <a:defRPr/>
            </a:pPr>
            <a:r>
              <a:rPr lang="cs-CZ" altLang="cs-CZ" b="1" dirty="0">
                <a:latin typeface="Cambria" panose="02040503050406030204" pitchFamily="18" charset="0"/>
              </a:rPr>
              <a:t>Institutional funding:</a:t>
            </a:r>
          </a:p>
          <a:p>
            <a:pPr>
              <a:lnSpc>
                <a:spcPct val="80000"/>
              </a:lnSpc>
              <a:buFontTx/>
              <a:buChar char="-"/>
              <a:defRPr/>
            </a:pPr>
            <a:r>
              <a:rPr lang="cs-CZ" altLang="cs-CZ" dirty="0">
                <a:solidFill>
                  <a:schemeClr val="accent6">
                    <a:lumMod val="75000"/>
                  </a:schemeClr>
                </a:solidFill>
                <a:latin typeface="Cambria" panose="02040503050406030204" pitchFamily="18" charset="0"/>
              </a:rPr>
              <a:t>Cooperatio programs </a:t>
            </a:r>
          </a:p>
          <a:p>
            <a:pPr marL="0" indent="0" algn="ctr">
              <a:lnSpc>
                <a:spcPct val="80000"/>
              </a:lnSpc>
              <a:buNone/>
              <a:defRPr/>
            </a:pPr>
            <a:endParaRPr lang="cs-CZ" dirty="0">
              <a:latin typeface="Cambria" panose="020405030504060302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98" y="1753124"/>
            <a:ext cx="4086630" cy="3980797"/>
          </a:xfrm>
          <a:prstGeom prst="rect">
            <a:avLst/>
          </a:prstGeom>
        </p:spPr>
      </p:pic>
    </p:spTree>
    <p:extLst>
      <p:ext uri="{BB962C8B-B14F-4D97-AF65-F5344CB8AC3E}">
        <p14:creationId xmlns:p14="http://schemas.microsoft.com/office/powerpoint/2010/main" val="424713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b="1" u="sng" dirty="0">
                <a:solidFill>
                  <a:schemeClr val="accent6">
                    <a:lumMod val="75000"/>
                  </a:schemeClr>
                </a:solidFill>
                <a:latin typeface="Cambria" panose="02040503050406030204" pitchFamily="18" charset="0"/>
              </a:rPr>
              <a:t>GRANTS</a:t>
            </a:r>
            <a:br>
              <a:rPr lang="cs-CZ" b="1" dirty="0">
                <a:latin typeface="Cambria" panose="02040503050406030204" pitchFamily="18" charset="0"/>
              </a:rPr>
            </a:br>
            <a:r>
              <a:rPr lang="cs-CZ" sz="3800" b="1" dirty="0">
                <a:solidFill>
                  <a:schemeClr val="accent6">
                    <a:lumMod val="75000"/>
                  </a:schemeClr>
                </a:solidFill>
                <a:latin typeface="Cambria" panose="02040503050406030204" pitchFamily="18" charset="0"/>
              </a:rPr>
              <a:t>Charles University Grant Agency (GA UK)</a:t>
            </a:r>
          </a:p>
        </p:txBody>
      </p:sp>
      <p:sp>
        <p:nvSpPr>
          <p:cNvPr id="3" name="Zástupný symbol pro obsah 2"/>
          <p:cNvSpPr>
            <a:spLocks noGrp="1"/>
          </p:cNvSpPr>
          <p:nvPr>
            <p:ph idx="1"/>
          </p:nvPr>
        </p:nvSpPr>
        <p:spPr>
          <a:xfrm>
            <a:off x="838200" y="1825624"/>
            <a:ext cx="10515600" cy="503237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cs-CZ" dirty="0">
                <a:latin typeface="Cambria" panose="02040503050406030204" pitchFamily="18" charset="0"/>
              </a:rPr>
              <a:t>Annual competition for student </a:t>
            </a:r>
            <a:r>
              <a:rPr lang="cs-CZ" b="1" dirty="0">
                <a:latin typeface="Cambria" panose="02040503050406030204" pitchFamily="18" charset="0"/>
              </a:rPr>
              <a:t>research </a:t>
            </a:r>
            <a:r>
              <a:rPr lang="cs-CZ" dirty="0">
                <a:latin typeface="Cambria" panose="02040503050406030204" pitchFamily="18" charset="0"/>
              </a:rPr>
              <a:t>projects</a:t>
            </a:r>
          </a:p>
          <a:p>
            <a:r>
              <a:rPr lang="cs-CZ" dirty="0">
                <a:latin typeface="Cambria" panose="02040503050406030204" pitchFamily="18" charset="0"/>
              </a:rPr>
              <a:t>Relevant documents: Rector's Measure No.</a:t>
            </a:r>
            <a:r>
              <a:rPr lang="cs-CZ" u="sng" dirty="0">
                <a:solidFill>
                  <a:srgbClr val="0070C0"/>
                </a:solidFill>
                <a:latin typeface="Cambria" panose="02040503050406030204" pitchFamily="18" charset="0"/>
                <a:hlinkClick r:id="rId2"/>
              </a:rPr>
              <a:t> 11/2023</a:t>
            </a:r>
            <a:r>
              <a:rPr lang="cs-CZ" dirty="0">
                <a:latin typeface="Cambria" panose="02040503050406030204" pitchFamily="18" charset="0"/>
              </a:rPr>
              <a:t>,</a:t>
            </a:r>
            <a:r>
              <a:rPr lang="cs-CZ" u="sng" dirty="0">
                <a:solidFill>
                  <a:srgbClr val="0070C0"/>
                </a:solidFill>
                <a:latin typeface="Cambria" panose="02040503050406030204" pitchFamily="18" charset="0"/>
              </a:rPr>
              <a:t> 32/2025</a:t>
            </a:r>
          </a:p>
          <a:p>
            <a:r>
              <a:rPr lang="en-US" dirty="0">
                <a:latin typeface="Cambria" panose="02040503050406030204" pitchFamily="18" charset="0"/>
              </a:rPr>
              <a:t>Open to students enrolled in master's and doctoral programs. (</a:t>
            </a:r>
            <a:r>
              <a:rPr lang="en-US" dirty="0">
                <a:solidFill>
                  <a:srgbClr val="FF0000"/>
                </a:solidFill>
                <a:latin typeface="Cambria" panose="02040503050406030204" pitchFamily="18" charset="0"/>
              </a:rPr>
              <a:t>Note: Only students within the standard study period are eligible to apply!</a:t>
            </a:r>
            <a:r>
              <a:rPr lang="en-US" dirty="0">
                <a:latin typeface="Cambria" panose="02040503050406030204" pitchFamily="18" charset="0"/>
              </a:rPr>
              <a:t>) </a:t>
            </a:r>
            <a:endParaRPr lang="cs-CZ" dirty="0">
              <a:latin typeface="Cambria" panose="02040503050406030204" pitchFamily="18" charset="0"/>
            </a:endParaRPr>
          </a:p>
          <a:p>
            <a:r>
              <a:rPr lang="cs-CZ" dirty="0" err="1">
                <a:latin typeface="Cambria" panose="02040503050406030204" pitchFamily="18" charset="0"/>
              </a:rPr>
              <a:t>Each</a:t>
            </a:r>
            <a:r>
              <a:rPr lang="cs-CZ" dirty="0">
                <a:latin typeface="Cambria" panose="02040503050406030204" pitchFamily="18" charset="0"/>
              </a:rPr>
              <a:t> research team must include </a:t>
            </a:r>
            <a:r>
              <a:rPr lang="cs-CZ" b="1" dirty="0">
                <a:latin typeface="Cambria" panose="02040503050406030204" pitchFamily="18" charset="0"/>
              </a:rPr>
              <a:t>a </a:t>
            </a:r>
            <a:r>
              <a:rPr lang="cs-CZ" dirty="0">
                <a:latin typeface="Cambria" panose="02040503050406030204" pitchFamily="18" charset="0"/>
              </a:rPr>
              <a:t>principal </a:t>
            </a:r>
            <a:r>
              <a:rPr lang="cs-CZ" dirty="0" err="1">
                <a:latin typeface="Cambria" panose="02040503050406030204" pitchFamily="18" charset="0"/>
              </a:rPr>
              <a:t>investigator</a:t>
            </a:r>
            <a:endParaRPr lang="cs-CZ" dirty="0">
              <a:latin typeface="Cambria" panose="02040503050406030204" pitchFamily="18" charset="0"/>
            </a:endParaRPr>
          </a:p>
          <a:p>
            <a:r>
              <a:rPr lang="en-US" dirty="0">
                <a:latin typeface="Cambria" panose="02040503050406030204" pitchFamily="18" charset="0"/>
              </a:rPr>
              <a:t>Project duration: 1 to 3 years; maximum funding of CZK 300,000 per year (for salaries, scholarships, accommodation costs, services, and materials)</a:t>
            </a:r>
            <a:r>
              <a:rPr lang="cs-CZ" dirty="0">
                <a:latin typeface="Cambria" panose="02040503050406030204" pitchFamily="18" charset="0"/>
              </a:rPr>
              <a:t>.</a:t>
            </a:r>
          </a:p>
          <a:p>
            <a:r>
              <a:rPr lang="cs-CZ" b="1" dirty="0">
                <a:latin typeface="Cambria" panose="02040503050406030204" pitchFamily="18" charset="0"/>
              </a:rPr>
              <a:t>Project output: </a:t>
            </a:r>
            <a:r>
              <a:rPr lang="cs-CZ" b="1" dirty="0">
                <a:latin typeface="Cambria" panose="02040503050406030204" pitchFamily="18" charset="0"/>
                <a:ea typeface="Cambria" panose="02040503050406030204" pitchFamily="18" charset="0"/>
              </a:rPr>
              <a:t>o</a:t>
            </a:r>
            <a:r>
              <a:rPr lang="en-US" b="1" dirty="0" err="1">
                <a:latin typeface="Cambria" panose="02040503050406030204" pitchFamily="18" charset="0"/>
                <a:ea typeface="Cambria" panose="02040503050406030204" pitchFamily="18" charset="0"/>
              </a:rPr>
              <a:t>nly</a:t>
            </a:r>
            <a:r>
              <a:rPr lang="en-US" b="1" dirty="0">
                <a:latin typeface="Cambria" panose="02040503050406030204" pitchFamily="18" charset="0"/>
                <a:ea typeface="Cambria" panose="02040503050406030204" pitchFamily="18" charset="0"/>
              </a:rPr>
              <a:t> original (peer-reviewed) publications will be accepted</a:t>
            </a:r>
            <a:r>
              <a:rPr lang="cs-CZ" dirty="0">
                <a:latin typeface="Cambria" panose="02040503050406030204" pitchFamily="18" charset="0"/>
              </a:rPr>
              <a:t>; </a:t>
            </a:r>
            <a:r>
              <a:rPr lang="cs-CZ" dirty="0">
                <a:latin typeface="Cambria" panose="02040503050406030204" pitchFamily="18" charset="0"/>
                <a:ea typeface="Cambria" panose="02040503050406030204" pitchFamily="18" charset="0"/>
              </a:rPr>
              <a:t>f</a:t>
            </a:r>
            <a:r>
              <a:rPr lang="en-US" dirty="0">
                <a:latin typeface="Cambria" panose="02040503050406030204" pitchFamily="18" charset="0"/>
                <a:ea typeface="Cambria" panose="02040503050406030204" pitchFamily="18" charset="0"/>
              </a:rPr>
              <a:t>or submissions in Section C (Medical Sciences), publication in an impact factor journal is mandatory</a:t>
            </a:r>
            <a:r>
              <a:rPr lang="cs-CZ" dirty="0">
                <a:latin typeface="Cambria" panose="02040503050406030204" pitchFamily="18" charset="0"/>
                <a:ea typeface="Cambria" panose="02040503050406030204" pitchFamily="18" charset="0"/>
              </a:rPr>
              <a:t>;</a:t>
            </a:r>
          </a:p>
          <a:p>
            <a:r>
              <a:rPr lang="en-US" dirty="0">
                <a:latin typeface="Cambria" panose="02040503050406030204" pitchFamily="18" charset="0"/>
                <a:ea typeface="Cambria" panose="02040503050406030204" pitchFamily="18" charset="0"/>
              </a:rPr>
              <a:t>For research involving clinical trials or animals, a statement from the </a:t>
            </a:r>
            <a:r>
              <a:rPr lang="en-US" b="1" dirty="0">
                <a:latin typeface="Cambria" panose="02040503050406030204" pitchFamily="18" charset="0"/>
                <a:ea typeface="Cambria" panose="02040503050406030204" pitchFamily="18" charset="0"/>
              </a:rPr>
              <a:t>Committee</a:t>
            </a:r>
            <a:r>
              <a:rPr lang="cs-CZ" b="1" dirty="0">
                <a:latin typeface="Cambria" panose="02040503050406030204" pitchFamily="18" charset="0"/>
                <a:ea typeface="Cambria" panose="02040503050406030204" pitchFamily="18" charset="0"/>
              </a:rPr>
              <a:t> </a:t>
            </a:r>
            <a:r>
              <a:rPr lang="cs-CZ" b="1" dirty="0" err="1">
                <a:latin typeface="Cambria" panose="02040503050406030204" pitchFamily="18" charset="0"/>
                <a:ea typeface="Cambria" panose="02040503050406030204" pitchFamily="18" charset="0"/>
              </a:rPr>
              <a:t>for</a:t>
            </a:r>
            <a:r>
              <a:rPr lang="cs-CZ" b="1" dirty="0">
                <a:latin typeface="Cambria" panose="02040503050406030204" pitchFamily="18" charset="0"/>
                <a:ea typeface="Cambria" panose="02040503050406030204" pitchFamily="18" charset="0"/>
              </a:rPr>
              <a:t> </a:t>
            </a:r>
            <a:r>
              <a:rPr lang="cs-CZ" b="1" dirty="0" err="1">
                <a:latin typeface="Cambria" panose="02040503050406030204" pitchFamily="18" charset="0"/>
                <a:ea typeface="Cambria" panose="02040503050406030204" pitchFamily="18" charset="0"/>
              </a:rPr>
              <a:t>Ethical</a:t>
            </a:r>
            <a:r>
              <a:rPr lang="cs-CZ" b="1" dirty="0">
                <a:latin typeface="Cambria" panose="02040503050406030204" pitchFamily="18" charset="0"/>
                <a:ea typeface="Cambria" panose="02040503050406030204" pitchFamily="18" charset="0"/>
              </a:rPr>
              <a:t> </a:t>
            </a:r>
            <a:r>
              <a:rPr lang="cs-CZ" b="1" dirty="0" err="1">
                <a:latin typeface="Cambria" panose="02040503050406030204" pitchFamily="18" charset="0"/>
                <a:ea typeface="Cambria" panose="02040503050406030204" pitchFamily="18" charset="0"/>
              </a:rPr>
              <a:t>Research</a:t>
            </a:r>
            <a:r>
              <a:rPr lang="en-US" b="1" dirty="0">
                <a:latin typeface="Cambria" panose="02040503050406030204" pitchFamily="18" charset="0"/>
                <a:ea typeface="Cambria" panose="02040503050406030204" pitchFamily="18" charset="0"/>
              </a:rPr>
              <a:t> </a:t>
            </a:r>
            <a:r>
              <a:rPr lang="en-US" dirty="0">
                <a:latin typeface="Cambria" panose="02040503050406030204" pitchFamily="18" charset="0"/>
                <a:ea typeface="Cambria" panose="02040503050406030204" pitchFamily="18" charset="0"/>
              </a:rPr>
              <a:t>is required</a:t>
            </a:r>
            <a:r>
              <a:rPr lang="cs-CZ" dirty="0">
                <a:latin typeface="Cambria" panose="02040503050406030204" pitchFamily="18" charset="0"/>
                <a:ea typeface="Cambria" panose="02040503050406030204" pitchFamily="18" charset="0"/>
              </a:rPr>
              <a:t>!</a:t>
            </a:r>
            <a:endParaRPr lang="cs-CZ" b="1" dirty="0">
              <a:latin typeface="Cambria" panose="02040503050406030204" pitchFamily="18" charset="0"/>
              <a:ea typeface="Cambria" panose="02040503050406030204" pitchFamily="18" charset="0"/>
            </a:endParaRPr>
          </a:p>
          <a:p>
            <a:endParaRPr lang="cs-CZ" dirty="0"/>
          </a:p>
        </p:txBody>
      </p:sp>
    </p:spTree>
    <p:extLst>
      <p:ext uri="{BB962C8B-B14F-4D97-AF65-F5344CB8AC3E}">
        <p14:creationId xmlns:p14="http://schemas.microsoft.com/office/powerpoint/2010/main" val="343625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97583" y="365125"/>
            <a:ext cx="10803117" cy="1325563"/>
          </a:xfrm>
        </p:spPr>
        <p:txBody>
          <a:bodyPr>
            <a:normAutofit/>
          </a:bodyPr>
          <a:lstStyle/>
          <a:p>
            <a:r>
              <a:rPr lang="cs-CZ" sz="3800" b="1" dirty="0">
                <a:solidFill>
                  <a:schemeClr val="accent6">
                    <a:lumMod val="75000"/>
                  </a:schemeClr>
                </a:solidFill>
                <a:latin typeface="Cambria" panose="02040503050406030204" pitchFamily="18" charset="0"/>
              </a:rPr>
              <a:t>Charles University Grant Agency (GA UK)</a:t>
            </a:r>
          </a:p>
        </p:txBody>
      </p:sp>
      <p:sp>
        <p:nvSpPr>
          <p:cNvPr id="3" name="Zástupný symbol pro obsah 2"/>
          <p:cNvSpPr>
            <a:spLocks noGrp="1"/>
          </p:cNvSpPr>
          <p:nvPr>
            <p:ph idx="1"/>
          </p:nvPr>
        </p:nvSpPr>
        <p:spPr>
          <a:xfrm>
            <a:off x="838200" y="1825624"/>
            <a:ext cx="10515600" cy="5032375"/>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endParaRPr lang="cs-CZ" b="1" dirty="0">
              <a:latin typeface="Cambria" panose="02040503050406030204" pitchFamily="18" charset="0"/>
            </a:endParaRPr>
          </a:p>
          <a:p>
            <a:r>
              <a:rPr lang="en-US" b="1" dirty="0">
                <a:latin typeface="Cambria" panose="02040503050406030204" pitchFamily="18" charset="0"/>
                <a:ea typeface="Cambria" panose="02040503050406030204" pitchFamily="18" charset="0"/>
              </a:rPr>
              <a:t>New project proposals can be submitted from October 1, 2025, to October 29, 2025 </a:t>
            </a:r>
            <a:r>
              <a:rPr lang="cs-CZ" dirty="0">
                <a:latin typeface="Cambria" panose="02040503050406030204" pitchFamily="18" charset="0"/>
                <a:ea typeface="Cambria" panose="02040503050406030204" pitchFamily="18" charset="0"/>
              </a:rPr>
              <a:t>via the web application </a:t>
            </a:r>
            <a:r>
              <a:rPr lang="cs-CZ" dirty="0">
                <a:latin typeface="Cambria" panose="02040503050406030204" pitchFamily="18" charset="0"/>
                <a:ea typeface="Cambria" panose="02040503050406030204" pitchFamily="18" charset="0"/>
                <a:hlinkClick r:id="rId2"/>
              </a:rPr>
              <a:t>https://is.cuni.cz/webapps/?lang=cs</a:t>
            </a:r>
            <a:endParaRPr lang="cs-CZ" dirty="0">
              <a:latin typeface="Cambria" panose="02040503050406030204" pitchFamily="18" charset="0"/>
              <a:ea typeface="Cambria" panose="02040503050406030204" pitchFamily="18" charset="0"/>
            </a:endParaRPr>
          </a:p>
          <a:p>
            <a:pPr marL="0" indent="0">
              <a:buNone/>
            </a:pPr>
            <a:endParaRPr lang="cs-CZ" dirty="0"/>
          </a:p>
          <a:p>
            <a:r>
              <a:rPr lang="en-US" dirty="0">
                <a:latin typeface="Cambria" panose="02040503050406030204" pitchFamily="18" charset="0"/>
                <a:ea typeface="Cambria" panose="02040503050406030204" pitchFamily="18" charset="0"/>
              </a:rPr>
              <a:t>A seminar for applicants will be held on </a:t>
            </a:r>
            <a:r>
              <a:rPr lang="en-US" b="1" dirty="0">
                <a:latin typeface="Cambria" panose="02040503050406030204" pitchFamily="18" charset="0"/>
                <a:ea typeface="Cambria" panose="02040503050406030204" pitchFamily="18" charset="0"/>
              </a:rPr>
              <a:t>Thursday, October 2, 2025, from 4:00 p.m. to 5:30 p.m.</a:t>
            </a:r>
            <a:r>
              <a:rPr lang="en-US" dirty="0">
                <a:latin typeface="Cambria" panose="02040503050406030204" pitchFamily="18" charset="0"/>
                <a:ea typeface="Cambria" panose="02040503050406030204" pitchFamily="18" charset="0"/>
              </a:rPr>
              <a:t> in seminar room 0.31 of the FHS UK building.</a:t>
            </a:r>
            <a:endParaRPr lang="cs-CZ" b="1" u="sng" dirty="0">
              <a:solidFill>
                <a:srgbClr val="FF0000"/>
              </a:solidFill>
              <a:latin typeface="Cambria" panose="02040503050406030204" pitchFamily="18" charset="0"/>
              <a:ea typeface="Cambria" panose="02040503050406030204" pitchFamily="18" charset="0"/>
            </a:endParaRPr>
          </a:p>
          <a:p>
            <a:pPr marL="0" indent="0">
              <a:buNone/>
            </a:pPr>
            <a:endParaRPr lang="cs-CZ" b="1" u="sng" dirty="0">
              <a:solidFill>
                <a:srgbClr val="FF0000"/>
              </a:solidFill>
              <a:latin typeface="Cambria" panose="02040503050406030204" pitchFamily="18" charset="0"/>
            </a:endParaRPr>
          </a:p>
          <a:p>
            <a:r>
              <a:rPr lang="cs-CZ" dirty="0">
                <a:latin typeface="Cambria" panose="02040503050406030204" pitchFamily="18" charset="0"/>
              </a:rPr>
              <a:t>Detailed </a:t>
            </a:r>
            <a:r>
              <a:rPr lang="cs-CZ" dirty="0" err="1">
                <a:latin typeface="Cambria" panose="02040503050406030204" pitchFamily="18" charset="0"/>
              </a:rPr>
              <a:t>information: </a:t>
            </a:r>
            <a:r>
              <a:rPr lang="cs-CZ" dirty="0">
                <a:hlinkClick r:id="rId3"/>
              </a:rPr>
              <a:t>https://veda.fhs.cuni.cz/FHSVEDA-5.html?news=26937&amp;amp;</a:t>
            </a:r>
            <a:r>
              <a:rPr lang="cs-CZ" dirty="0"/>
              <a:t>locale=cz </a:t>
            </a:r>
            <a:endParaRPr lang="cs-CZ" b="1" u="sng" dirty="0">
              <a:latin typeface="Cambria" panose="02040503050406030204" pitchFamily="18" charset="0"/>
            </a:endParaRPr>
          </a:p>
          <a:p>
            <a:r>
              <a:rPr lang="cs-CZ" dirty="0">
                <a:latin typeface="Cambria" panose="02040503050406030204" pitchFamily="18" charset="0"/>
              </a:rPr>
              <a:t>Contact person: Mgr. Eva Benešová (</a:t>
            </a:r>
            <a:r>
              <a:rPr lang="cs-CZ" u="sng" dirty="0">
                <a:solidFill>
                  <a:schemeClr val="accent1">
                    <a:lumMod val="75000"/>
                  </a:schemeClr>
                </a:solidFill>
                <a:latin typeface="Cambria" panose="02040503050406030204" pitchFamily="18" charset="0"/>
              </a:rPr>
              <a:t>eva.</a:t>
            </a:r>
            <a:r>
              <a:rPr lang="cs-CZ" u="sng" dirty="0">
                <a:solidFill>
                  <a:schemeClr val="accent1">
                    <a:lumMod val="75000"/>
                  </a:schemeClr>
                </a:solidFill>
                <a:latin typeface="Cambria" panose="02040503050406030204" pitchFamily="18" charset="0"/>
                <a:hlinkClick r:id="rId4"/>
              </a:rPr>
              <a:t>benesova@fhs.cuni.cz</a:t>
            </a:r>
            <a:r>
              <a:rPr lang="cs-CZ" dirty="0">
                <a:latin typeface="Cambria" panose="02040503050406030204" pitchFamily="18" charset="0"/>
              </a:rPr>
              <a:t>) </a:t>
            </a:r>
          </a:p>
          <a:p>
            <a:pPr marL="0" indent="0">
              <a:buNone/>
            </a:pPr>
            <a:endParaRPr lang="cs-CZ" dirty="0"/>
          </a:p>
        </p:txBody>
      </p:sp>
    </p:spTree>
    <p:extLst>
      <p:ext uri="{BB962C8B-B14F-4D97-AF65-F5344CB8AC3E}">
        <p14:creationId xmlns:p14="http://schemas.microsoft.com/office/powerpoint/2010/main" val="367320314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2697</TotalTime>
  <Words>2076</Words>
  <Application>Microsoft Office PowerPoint</Application>
  <PresentationFormat>Širokoúhlá obrazovka</PresentationFormat>
  <Paragraphs>210</Paragraphs>
  <Slides>24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24</vt:i4>
      </vt:variant>
    </vt:vector>
  </HeadingPairs>
  <TitlesOfParts>
    <vt:vector size="29" baseType="lpstr">
      <vt:lpstr>Arial</vt:lpstr>
      <vt:lpstr>Calibri</vt:lpstr>
      <vt:lpstr>Calibri Light</vt:lpstr>
      <vt:lpstr>Cambria</vt:lpstr>
      <vt:lpstr>Motiv Office</vt:lpstr>
      <vt:lpstr>Science and research at FHS UK Basic information about doctoral studies</vt:lpstr>
      <vt:lpstr>FHS UK as a scientific and research organization</vt:lpstr>
      <vt:lpstr>Prezentace aplikace PowerPoint</vt:lpstr>
      <vt:lpstr>I. Research Administration Office</vt:lpstr>
      <vt:lpstr>II. Our website</vt:lpstr>
      <vt:lpstr>Prezentace aplikace PowerPoint</vt:lpstr>
      <vt:lpstr>Subsidy programs and grants</vt:lpstr>
      <vt:lpstr>GRANTS Charles University Grant Agency (GA UK)</vt:lpstr>
      <vt:lpstr>Charles University Grant Agency (GA UK)</vt:lpstr>
      <vt:lpstr>INSTITUTIONAL SUPPORT: COOPERATIO Programs</vt:lpstr>
      <vt:lpstr>COOPERATIO Program</vt:lpstr>
      <vt:lpstr>COOPERATIO Program</vt:lpstr>
      <vt:lpstr>INSTITUTIONAL SUPPORT: COOPERATIO Programs</vt:lpstr>
      <vt:lpstr>Publications</vt:lpstr>
      <vt:lpstr>Publications</vt:lpstr>
      <vt:lpstr>Personal identifiers</vt:lpstr>
      <vt:lpstr>Publication records</vt:lpstr>
      <vt:lpstr>Open publishing</vt:lpstr>
      <vt:lpstr>Predatory publishing</vt:lpstr>
      <vt:lpstr>Publishing activities at FHS UK</vt:lpstr>
      <vt:lpstr>Prezentace aplikace PowerPoint</vt:lpstr>
      <vt:lpstr>Ethics in Research at Charles University</vt:lpstr>
      <vt:lpstr>Committee for Ethical Research at the Faculty of Humanities, Charles University</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Věda a výzkum na FHS</dc:title>
  <dc:creator>Karolína Šedivcová</dc:creator>
  <cp:keywords>, docId:2C8456AC709AA912D6CBBF5304DBCAC1</cp:keywords>
  <cp:lastModifiedBy>Miriam Vojtíšková</cp:lastModifiedBy>
  <cp:revision>132</cp:revision>
  <cp:lastPrinted>2024-09-25T07:21:31Z</cp:lastPrinted>
  <dcterms:created xsi:type="dcterms:W3CDTF">2019-09-02T12:28:40Z</dcterms:created>
  <dcterms:modified xsi:type="dcterms:W3CDTF">2025-10-01T11:19:11Z</dcterms:modified>
</cp:coreProperties>
</file>