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handoutMasterIdLst>
    <p:handoutMasterId r:id="rId10"/>
  </p:handoutMasterIdLst>
  <p:sldIdLst>
    <p:sldId id="256" r:id="rId2"/>
    <p:sldId id="291" r:id="rId3"/>
    <p:sldId id="296" r:id="rId4"/>
    <p:sldId id="293" r:id="rId5"/>
    <p:sldId id="294" r:id="rId6"/>
    <p:sldId id="295" r:id="rId7"/>
    <p:sldId id="270" r:id="rId8"/>
  </p:sldIdLst>
  <p:sldSz cx="12192000" cy="6858000"/>
  <p:notesSz cx="6858000" cy="9947275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3C0B"/>
    <a:srgbClr val="0070C0"/>
    <a:srgbClr val="007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FCB901D-B594-441C-B56E-60B88535257D}">
  <a:tblStyle styleId="{9FCB901D-B594-441C-B56E-60B88535257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0F5FB"/>
          </a:solidFill>
        </a:fill>
      </a:tcStyle>
    </a:wholeTbl>
    <a:band1H>
      <a:tcStyle>
        <a:tcBdr/>
        <a:fill>
          <a:solidFill>
            <a:srgbClr val="DDEAF6"/>
          </a:solidFill>
        </a:fill>
      </a:tcStyle>
    </a:band1H>
    <a:band1V>
      <a:tcStyle>
        <a:tcBdr/>
        <a:fill>
          <a:solidFill>
            <a:srgbClr val="DDEAF6"/>
          </a:solidFill>
        </a:fill>
      </a:tcStyle>
    </a:band1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0F5FB"/>
          </a:solidFill>
        </a:fill>
      </a:tcStyle>
    </a:lastRow>
    <a:firstRow>
      <a:tcTxStyle b="on" i="off"/>
      <a:tcStyle>
        <a:tcBdr/>
        <a:fill>
          <a:solidFill>
            <a:srgbClr val="F0F5FB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29" autoAdjust="0"/>
  </p:normalViewPr>
  <p:slideViewPr>
    <p:cSldViewPr>
      <p:cViewPr varScale="1">
        <p:scale>
          <a:sx n="102" d="100"/>
          <a:sy n="102" d="100"/>
        </p:scale>
        <p:origin x="91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4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BC0892C3-C6A7-41B5-8636-8DAB8A5E9E06}" type="datetimeFigureOut">
              <a:rPr lang="cs-CZ" smtClean="0"/>
              <a:t>26.09.2025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8184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4" y="9448184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AE7BC459-20DC-4124-9EB1-5E8B53B1D2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564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71799" cy="499091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9395" marR="0" indent="0" algn="l" rtl="0">
              <a:spcBef>
                <a:spcPts val="0"/>
              </a:spcBef>
              <a:defRPr/>
            </a:lvl2pPr>
            <a:lvl3pPr marL="918789" marR="0" indent="0" algn="l" rtl="0">
              <a:spcBef>
                <a:spcPts val="0"/>
              </a:spcBef>
              <a:defRPr/>
            </a:lvl3pPr>
            <a:lvl4pPr marL="1378184" marR="0" indent="0" algn="l" rtl="0">
              <a:spcBef>
                <a:spcPts val="0"/>
              </a:spcBef>
              <a:defRPr/>
            </a:lvl4pPr>
            <a:lvl5pPr marL="1837578" marR="0" indent="0" algn="l" rtl="0">
              <a:spcBef>
                <a:spcPts val="0"/>
              </a:spcBef>
              <a:defRPr/>
            </a:lvl5pPr>
            <a:lvl6pPr marL="2296973" marR="0" indent="0" algn="l" rtl="0">
              <a:spcBef>
                <a:spcPts val="0"/>
              </a:spcBef>
              <a:defRPr/>
            </a:lvl6pPr>
            <a:lvl7pPr marL="2756367" marR="0" indent="0" algn="l" rtl="0">
              <a:spcBef>
                <a:spcPts val="0"/>
              </a:spcBef>
              <a:defRPr/>
            </a:lvl7pPr>
            <a:lvl8pPr marL="3215762" marR="0" indent="0" algn="l" rtl="0">
              <a:spcBef>
                <a:spcPts val="0"/>
              </a:spcBef>
              <a:defRPr/>
            </a:lvl8pPr>
            <a:lvl9pPr marL="3675156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99091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9395" marR="0" indent="0" algn="l" rtl="0">
              <a:spcBef>
                <a:spcPts val="0"/>
              </a:spcBef>
              <a:defRPr/>
            </a:lvl2pPr>
            <a:lvl3pPr marL="918789" marR="0" indent="0" algn="l" rtl="0">
              <a:spcBef>
                <a:spcPts val="0"/>
              </a:spcBef>
              <a:defRPr/>
            </a:lvl3pPr>
            <a:lvl4pPr marL="1378184" marR="0" indent="0" algn="l" rtl="0">
              <a:spcBef>
                <a:spcPts val="0"/>
              </a:spcBef>
              <a:defRPr/>
            </a:lvl4pPr>
            <a:lvl5pPr marL="1837578" marR="0" indent="0" algn="l" rtl="0">
              <a:spcBef>
                <a:spcPts val="0"/>
              </a:spcBef>
              <a:defRPr/>
            </a:lvl5pPr>
            <a:lvl6pPr marL="2296973" marR="0" indent="0" algn="l" rtl="0">
              <a:spcBef>
                <a:spcPts val="0"/>
              </a:spcBef>
              <a:defRPr/>
            </a:lvl6pPr>
            <a:lvl7pPr marL="2756367" marR="0" indent="0" algn="l" rtl="0">
              <a:spcBef>
                <a:spcPts val="0"/>
              </a:spcBef>
              <a:defRPr/>
            </a:lvl7pPr>
            <a:lvl8pPr marL="3215762" marR="0" indent="0" algn="l" rtl="0">
              <a:spcBef>
                <a:spcPts val="0"/>
              </a:spcBef>
              <a:defRPr/>
            </a:lvl8pPr>
            <a:lvl9pPr marL="3675156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1" y="9448185"/>
            <a:ext cx="2971799" cy="499089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9395" marR="0" indent="0" algn="l" rtl="0">
              <a:spcBef>
                <a:spcPts val="0"/>
              </a:spcBef>
              <a:defRPr/>
            </a:lvl2pPr>
            <a:lvl3pPr marL="918789" marR="0" indent="0" algn="l" rtl="0">
              <a:spcBef>
                <a:spcPts val="0"/>
              </a:spcBef>
              <a:defRPr/>
            </a:lvl3pPr>
            <a:lvl4pPr marL="1378184" marR="0" indent="0" algn="l" rtl="0">
              <a:spcBef>
                <a:spcPts val="0"/>
              </a:spcBef>
              <a:defRPr/>
            </a:lvl4pPr>
            <a:lvl5pPr marL="1837578" marR="0" indent="0" algn="l" rtl="0">
              <a:spcBef>
                <a:spcPts val="0"/>
              </a:spcBef>
              <a:defRPr/>
            </a:lvl5pPr>
            <a:lvl6pPr marL="2296973" marR="0" indent="0" algn="l" rtl="0">
              <a:spcBef>
                <a:spcPts val="0"/>
              </a:spcBef>
              <a:defRPr/>
            </a:lvl6pPr>
            <a:lvl7pPr marL="2756367" marR="0" indent="0" algn="l" rtl="0">
              <a:spcBef>
                <a:spcPts val="0"/>
              </a:spcBef>
              <a:defRPr/>
            </a:lvl7pPr>
            <a:lvl8pPr marL="3215762" marR="0" indent="0" algn="l" rtl="0">
              <a:spcBef>
                <a:spcPts val="0"/>
              </a:spcBef>
              <a:defRPr/>
            </a:lvl8pPr>
            <a:lvl9pPr marL="3675156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9448185"/>
            <a:ext cx="2971799" cy="499089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b" anchorCtr="0">
            <a:noAutofit/>
          </a:bodyPr>
          <a:lstStyle/>
          <a:p>
            <a:pPr indent="-89327">
              <a:buClr>
                <a:srgbClr val="000000"/>
              </a:buClr>
              <a:buFont typeface="Arial"/>
              <a:buChar char="●"/>
            </a:pPr>
            <a:endParaRPr lang="cs-CZ"/>
          </a:p>
          <a:p>
            <a:pPr marL="459395" lvl="1" indent="-89327">
              <a:buClr>
                <a:srgbClr val="000000"/>
              </a:buClr>
              <a:buFont typeface="Courier New"/>
              <a:buChar char="o"/>
            </a:pPr>
            <a:endParaRPr lang="cs-CZ"/>
          </a:p>
          <a:p>
            <a:pPr marL="918789" lvl="2" indent="-89327">
              <a:buClr>
                <a:srgbClr val="000000"/>
              </a:buClr>
              <a:buFont typeface="Wingdings"/>
              <a:buChar char="§"/>
            </a:pPr>
            <a:endParaRPr lang="cs-CZ"/>
          </a:p>
          <a:p>
            <a:pPr marL="1378184" lvl="3" indent="-89327">
              <a:buClr>
                <a:srgbClr val="000000"/>
              </a:buClr>
              <a:buFont typeface="Arial"/>
              <a:buChar char="●"/>
            </a:pPr>
            <a:endParaRPr lang="cs-CZ"/>
          </a:p>
          <a:p>
            <a:pPr marL="1837578" lvl="4" indent="-89327">
              <a:buClr>
                <a:srgbClr val="000000"/>
              </a:buClr>
              <a:buFont typeface="Courier New"/>
              <a:buChar char="o"/>
            </a:pPr>
            <a:endParaRPr lang="cs-CZ"/>
          </a:p>
          <a:p>
            <a:pPr marL="2296973" lvl="5" indent="-89327">
              <a:buClr>
                <a:srgbClr val="000000"/>
              </a:buClr>
              <a:buFont typeface="Wingdings"/>
              <a:buChar char="§"/>
            </a:pPr>
            <a:endParaRPr lang="cs-CZ"/>
          </a:p>
          <a:p>
            <a:pPr marL="2756367" lvl="6" indent="-89327">
              <a:buClr>
                <a:srgbClr val="000000"/>
              </a:buClr>
              <a:buFont typeface="Arial"/>
              <a:buChar char="●"/>
            </a:pPr>
            <a:endParaRPr lang="cs-CZ"/>
          </a:p>
          <a:p>
            <a:pPr marL="3215762" lvl="7" indent="-89327">
              <a:buClr>
                <a:srgbClr val="000000"/>
              </a:buClr>
              <a:buFont typeface="Courier New"/>
              <a:buChar char="o"/>
            </a:pPr>
            <a:endParaRPr lang="cs-CZ"/>
          </a:p>
          <a:p>
            <a:pPr marL="3675156" lvl="8" indent="-89327">
              <a:buClr>
                <a:srgbClr val="000000"/>
              </a:buClr>
              <a:buFont typeface="Wingdings"/>
              <a:buChar char="§"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617695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r>
              <a:rPr lang="cs-CZ" dirty="0"/>
              <a:t>Toto všechno se týká i knih (BPC)</a:t>
            </a:r>
            <a:endParaRPr dirty="0"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253261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>
          <a:extLst>
            <a:ext uri="{FF2B5EF4-FFF2-40B4-BE49-F238E27FC236}">
              <a16:creationId xmlns:a16="http://schemas.microsoft.com/office/drawing/2014/main" id="{080099BA-607E-5019-1741-6E42D39E8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>
            <a:extLst>
              <a:ext uri="{FF2B5EF4-FFF2-40B4-BE49-F238E27FC236}">
                <a16:creationId xmlns:a16="http://schemas.microsoft.com/office/drawing/2014/main" id="{8F3915F5-7BFA-BFE2-3E3A-BE10C3E243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r>
              <a:rPr lang="cs-CZ" dirty="0"/>
              <a:t>Toto všechno se týká i knih (BPC)</a:t>
            </a:r>
            <a:endParaRPr dirty="0"/>
          </a:p>
        </p:txBody>
      </p:sp>
      <p:sp>
        <p:nvSpPr>
          <p:cNvPr id="117" name="Shape 117">
            <a:extLst>
              <a:ext uri="{FF2B5EF4-FFF2-40B4-BE49-F238E27FC236}">
                <a16:creationId xmlns:a16="http://schemas.microsoft.com/office/drawing/2014/main" id="{763620BF-794B-76A1-E025-BA52EBB86D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9906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endParaRPr dirty="0"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71349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r>
              <a:rPr lang="cs-CZ" dirty="0"/>
              <a:t>Toto všechno se týká i knih (BPC)</a:t>
            </a:r>
            <a:endParaRPr dirty="0"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3620725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endParaRPr dirty="0"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26663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/>
            </a:lvl1pPr>
            <a:lvl2pPr marL="457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2pPr>
            <a:lvl3pPr marL="914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3pPr>
            <a:lvl4pPr marL="1371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4pPr>
            <a:lvl5pPr marL="18288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5pPr>
            <a:lvl6pPr marL="22860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6pPr>
            <a:lvl7pPr marL="2743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7pPr>
            <a:lvl8pPr marL="3200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8pPr>
            <a:lvl9pPr marL="3657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Záhlaví části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va obsah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bsah s titulkem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brázek s titulkem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Nadpis a svislý 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Svislý nadpis a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marR="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marR="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uni.primo.exlibrisgroup.com/discovery/search?vid=420CKIS_INST:UKAZ&amp;lang=c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hyperlink" Target="https://knihovna.fhs.cuni.cz/KFHS-46.html" TargetMode="External"/><Relationship Id="rId4" Type="http://schemas.openxmlformats.org/officeDocument/2006/relationships/hyperlink" Target="https://knihovna.fhs.cuni.cz/KFHS-104.htm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uni.primo.exlibrisgroup.com/permalink/420CKIS_INST/gf08nd/alma9925591401706986" TargetMode="External"/><Relationship Id="rId3" Type="http://schemas.openxmlformats.org/officeDocument/2006/relationships/hyperlink" Target="https://ezdroje.cuni.cz/discovery/?lang=cs" TargetMode="External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cuni.primo.exlibrisgroup.com/permalink/420CKIS_INST/gf08nd/alma9925591385206986" TargetMode="External"/><Relationship Id="rId11" Type="http://schemas.openxmlformats.org/officeDocument/2006/relationships/image" Target="../media/image20.png"/><Relationship Id="rId5" Type="http://schemas.openxmlformats.org/officeDocument/2006/relationships/image" Target="../media/image16.png"/><Relationship Id="rId10" Type="http://schemas.openxmlformats.org/officeDocument/2006/relationships/image" Target="../media/image19.png"/><Relationship Id="rId4" Type="http://schemas.openxmlformats.org/officeDocument/2006/relationships/hyperlink" Target="https://scholar.google.com/" TargetMode="External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mailto:knihovna@fhs.cuni.cz" TargetMode="External"/><Relationship Id="rId3" Type="http://schemas.openxmlformats.org/officeDocument/2006/relationships/hyperlink" Target="https://knihovna.fhs.cuni.cz/KFHS-47-version1-citace_30.pdf" TargetMode="External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hyperlink" Target="https://knihovna.fhs.cuni.cz/KFHS-47.html" TargetMode="External"/><Relationship Id="rId4" Type="http://schemas.openxmlformats.org/officeDocument/2006/relationships/hyperlink" Target="https://knihovna.fhs.cuni.cz/KFHS-57.html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sway.office.com/NaaYzBmMRWeHLLnS?ref=Link" TargetMode="External"/><Relationship Id="rId3" Type="http://schemas.openxmlformats.org/officeDocument/2006/relationships/hyperlink" Target="https://knihovna.fhs.cuni.cz/KFHS-82.html" TargetMode="External"/><Relationship Id="rId7" Type="http://schemas.openxmlformats.org/officeDocument/2006/relationships/hyperlink" Target="https://sway.office.com/bkqncIJSo9s5qP5z?ref=Lin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sway.office.com/3BBmDptKlyf3j9ja?ref=Link" TargetMode="External"/><Relationship Id="rId5" Type="http://schemas.openxmlformats.org/officeDocument/2006/relationships/hyperlink" Target="https://sway.office.com/YnDLtjP1IdpEPDx6?ref=Link" TargetMode="External"/><Relationship Id="rId4" Type="http://schemas.openxmlformats.org/officeDocument/2006/relationships/hyperlink" Target="https://sway.office.com/yFZng62WKlGpxPfe?ref=Link" TargetMode="External"/><Relationship Id="rId9" Type="http://schemas.openxmlformats.org/officeDocument/2006/relationships/hyperlink" Target="mailto:miriam.vojtiskova@fhs.cuni.cz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4763852" y="3347053"/>
            <a:ext cx="5040560" cy="5164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833C0B"/>
              </a:buClr>
              <a:buSzPct val="25000"/>
              <a:buFont typeface="Arial"/>
              <a:buNone/>
            </a:pPr>
            <a:r>
              <a:rPr lang="cs-CZ" sz="2800" b="0" i="0" u="none" strike="noStrike" cap="none" baseline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Impact"/>
                <a:sym typeface="Impact"/>
              </a:rPr>
              <a:t>Alena Matuszková</a:t>
            </a:r>
            <a:endParaRPr lang="cs-CZ" sz="2800" b="0" i="0" u="none" strike="noStrike" cap="none" baseline="0" dirty="0">
              <a:solidFill>
                <a:schemeClr val="tx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551384" y="1988840"/>
            <a:ext cx="8424936" cy="1368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8000" b="1" dirty="0">
                <a:solidFill>
                  <a:srgbClr val="990000"/>
                </a:solidFill>
                <a:latin typeface="Verdana" panose="020B0604030504040204" pitchFamily="34" charset="0"/>
              </a:rPr>
              <a:t>Knihovna FHS</a:t>
            </a:r>
            <a:endParaRPr lang="cs-CZ" sz="80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09" y="4725144"/>
            <a:ext cx="1944216" cy="1944216"/>
          </a:xfrm>
          <a:prstGeom prst="rect">
            <a:avLst/>
          </a:prstGeom>
        </p:spPr>
      </p:pic>
      <p:pic>
        <p:nvPicPr>
          <p:cNvPr id="2" name="Obrázek 1" descr="URL Shortener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645" y="5034390"/>
            <a:ext cx="504056" cy="504056"/>
          </a:xfrm>
          <a:prstGeom prst="rect">
            <a:avLst/>
          </a:prstGeom>
        </p:spPr>
      </p:pic>
      <p:pic>
        <p:nvPicPr>
          <p:cNvPr id="1026" name="Picture 2" descr="Facebook Clipart Transparent Background, Facebook Icon Transparent Facebook  Logo, Facebook Icons, Logo Icons, Transparent Icons PNG Image For Free  Downloa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825" y="5773270"/>
            <a:ext cx="436876" cy="43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g, instagram, logo, social media icon - Free downloa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656" y="577809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hape 85"/>
          <p:cNvSpPr txBox="1">
            <a:spLocks/>
          </p:cNvSpPr>
          <p:nvPr/>
        </p:nvSpPr>
        <p:spPr>
          <a:xfrm>
            <a:off x="2567608" y="5050424"/>
            <a:ext cx="3753210" cy="5164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4572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9144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3716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18288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2860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7432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2004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6576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spcBef>
                <a:spcPts val="0"/>
              </a:spcBef>
              <a:buClr>
                <a:srgbClr val="833C0B"/>
              </a:buClr>
              <a:buSzPct val="25000"/>
            </a:pP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Impact"/>
              </a:rPr>
              <a:t>knihovna.fhs.cuni.cz</a:t>
            </a: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Impact"/>
              <a:cs typeface="Calibri" panose="020F0502020204030204" pitchFamily="34" charset="0"/>
              <a:sym typeface="Impact"/>
            </a:endParaRPr>
          </a:p>
        </p:txBody>
      </p:sp>
      <p:sp>
        <p:nvSpPr>
          <p:cNvPr id="9" name="Shape 85"/>
          <p:cNvSpPr txBox="1">
            <a:spLocks/>
          </p:cNvSpPr>
          <p:nvPr/>
        </p:nvSpPr>
        <p:spPr>
          <a:xfrm>
            <a:off x="3279318" y="5773270"/>
            <a:ext cx="3033130" cy="5164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4572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9144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3716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18288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2860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7432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2004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6576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spcBef>
                <a:spcPts val="0"/>
              </a:spcBef>
              <a:buClr>
                <a:srgbClr val="833C0B"/>
              </a:buClr>
              <a:buSzPct val="25000"/>
            </a:pPr>
            <a:r>
              <a:rPr lang="cs-CZ" sz="2800" dirty="0" err="1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Impact"/>
              </a:rPr>
              <a:t>knihovnavkostce</a:t>
            </a: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Impact"/>
              <a:cs typeface="Calibri" panose="020F0502020204030204" pitchFamily="34" charset="0"/>
              <a:sym typeface="Impact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0" y="181353"/>
            <a:ext cx="4752528" cy="94266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400" b="1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KNIHOVNY UK</a:t>
            </a:r>
            <a:endParaRPr lang="cs-CZ" sz="44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/>
          <p:cNvSpPr txBox="1"/>
          <p:nvPr/>
        </p:nvSpPr>
        <p:spPr>
          <a:xfrm>
            <a:off x="623392" y="1124022"/>
            <a:ext cx="11305256" cy="30603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Knihovna UK je tvořena Ústřední knihovnou a knihovnami jednotlivých fakult a součástí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Jednotná registrace (potřebujete fyzický průkaz UK) ; jednotný systém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Vyhledávač 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UKAŽ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tištěné i e-zdroje; filtry; návody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Přístup k elektronickým informačním zdrojům (EIZ): vzdálený přístup x IP adresy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Pomůcky pro psaní v angličtině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Grammarly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Writefull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Web knihovny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https://knihovna.fhs.cuni.cz/KFHS-46.html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14"/>
          <p:cNvSpPr/>
          <p:nvPr/>
        </p:nvSpPr>
        <p:spPr>
          <a:xfrm>
            <a:off x="6672064" y="4426424"/>
            <a:ext cx="3024336" cy="1093313"/>
          </a:xfrm>
          <a:prstGeom prst="wedgeRectCallout">
            <a:avLst>
              <a:gd name="adj1" fmla="val -125181"/>
              <a:gd name="adj2" fmla="val 51611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Přihlášení jako do SIS</a:t>
            </a:r>
          </a:p>
        </p:txBody>
      </p:sp>
      <p:pic>
        <p:nvPicPr>
          <p:cNvPr id="2050" name="Picture 2" descr="https://knihovna.fhs.cuni.cz/KFHS-43-version1-_eregistrace_256_14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4819534"/>
            <a:ext cx="3312368" cy="1889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42001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5ADBFC46-7CF1-1A96-9B7D-5156C6FBE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>
            <a:extLst>
              <a:ext uri="{FF2B5EF4-FFF2-40B4-BE49-F238E27FC236}">
                <a16:creationId xmlns:a16="http://schemas.microsoft.com/office/drawing/2014/main" id="{4EAAEABD-B85F-BEBC-39EF-3EFA2152812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81353"/>
            <a:ext cx="11568608" cy="94266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400" b="1" i="0" u="none" strike="noStrike" cap="none" baseline="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Impact"/>
              </a:rPr>
              <a:t>VYHLEDÁNÍ A ZÍSKÁNÍ DOKUMENTŮ</a:t>
            </a:r>
            <a:endParaRPr lang="cs-CZ" sz="44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>
            <a:extLst>
              <a:ext uri="{FF2B5EF4-FFF2-40B4-BE49-F238E27FC236}">
                <a16:creationId xmlns:a16="http://schemas.microsoft.com/office/drawing/2014/main" id="{51384E37-66B6-58E8-1FD9-3920001D84A8}"/>
              </a:ext>
            </a:extLst>
          </p:cNvPr>
          <p:cNvSpPr txBox="1"/>
          <p:nvPr/>
        </p:nvSpPr>
        <p:spPr>
          <a:xfrm>
            <a:off x="623392" y="1124022"/>
            <a:ext cx="11305256" cy="180092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Katalogy, databáze, vyhledávače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Zdroje Univerzity Karlovy, velké veřejné knihovny – registrace, vzdálený přístup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Meziknihovní výpůjční služba</a:t>
            </a: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8156E1A-4CBE-25B1-885F-0E8EBD58F1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2384" y="4783195"/>
            <a:ext cx="2524477" cy="638264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1D41A3E5-7904-467A-5AEC-1D505CA023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092" y="2831917"/>
            <a:ext cx="2410326" cy="1800923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27D87337-F193-8AB0-9F5B-85FC079F5C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6107" y="2955901"/>
            <a:ext cx="2405619" cy="705840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0B995BDB-6321-D4FA-915A-C6749AA881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0915" y="4905425"/>
            <a:ext cx="2019582" cy="790685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39075F29-4329-8BA5-F70E-ECBE951B9E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6055" y="4670349"/>
            <a:ext cx="1127037" cy="563519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9446FC68-1EC3-5734-18E2-8386DD89BB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69252" y="5042450"/>
            <a:ext cx="704948" cy="924054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31E21E2A-D258-4A9A-3D44-FA9EC049CB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20915" y="4039005"/>
            <a:ext cx="2047365" cy="643759"/>
          </a:xfrm>
          <a:prstGeom prst="rect">
            <a:avLst/>
          </a:prstGeom>
        </p:spPr>
      </p:pic>
      <p:pic>
        <p:nvPicPr>
          <p:cNvPr id="21" name="Obrázek 20">
            <a:extLst>
              <a:ext uri="{FF2B5EF4-FFF2-40B4-BE49-F238E27FC236}">
                <a16:creationId xmlns:a16="http://schemas.microsoft.com/office/drawing/2014/main" id="{6BEF60B5-A18E-7E1C-4A1E-D04A84B2094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60096" y="4539813"/>
            <a:ext cx="1923261" cy="364074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4F344C6D-1A0F-01CA-CE8D-8CA3160D60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63477" y="5709257"/>
            <a:ext cx="1829055" cy="600159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9265E3C8-5FEB-84CD-BBDE-37046794CDC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98384" y="6216400"/>
            <a:ext cx="3555272" cy="450986"/>
          </a:xfrm>
          <a:prstGeom prst="rect">
            <a:avLst/>
          </a:prstGeom>
        </p:spPr>
      </p:pic>
      <p:cxnSp>
        <p:nvCxnSpPr>
          <p:cNvPr id="29" name="Přímá spojnice se šipkou 28">
            <a:extLst>
              <a:ext uri="{FF2B5EF4-FFF2-40B4-BE49-F238E27FC236}">
                <a16:creationId xmlns:a16="http://schemas.microsoft.com/office/drawing/2014/main" id="{CC8A5FE9-34AB-B144-0A9E-286B655F9CF3}"/>
              </a:ext>
            </a:extLst>
          </p:cNvPr>
          <p:cNvCxnSpPr>
            <a:stCxn id="13" idx="0"/>
          </p:cNvCxnSpPr>
          <p:nvPr/>
        </p:nvCxnSpPr>
        <p:spPr>
          <a:xfrm flipV="1">
            <a:off x="5730706" y="4545043"/>
            <a:ext cx="0" cy="360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se šipkou 30">
            <a:extLst>
              <a:ext uri="{FF2B5EF4-FFF2-40B4-BE49-F238E27FC236}">
                <a16:creationId xmlns:a16="http://schemas.microsoft.com/office/drawing/2014/main" id="{A6F2744A-F6EC-DE97-ABE9-A86BD22DFF20}"/>
              </a:ext>
            </a:extLst>
          </p:cNvPr>
          <p:cNvCxnSpPr>
            <a:stCxn id="13" idx="3"/>
          </p:cNvCxnSpPr>
          <p:nvPr/>
        </p:nvCxnSpPr>
        <p:spPr>
          <a:xfrm flipV="1">
            <a:off x="6740497" y="4903887"/>
            <a:ext cx="423667" cy="396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>
            <a:extLst>
              <a:ext uri="{FF2B5EF4-FFF2-40B4-BE49-F238E27FC236}">
                <a16:creationId xmlns:a16="http://schemas.microsoft.com/office/drawing/2014/main" id="{D91C4DD4-6797-702A-A77D-39626E5E72DC}"/>
              </a:ext>
            </a:extLst>
          </p:cNvPr>
          <p:cNvCxnSpPr>
            <a:endCxn id="17" idx="1"/>
          </p:cNvCxnSpPr>
          <p:nvPr/>
        </p:nvCxnSpPr>
        <p:spPr>
          <a:xfrm flipV="1">
            <a:off x="6768280" y="5504477"/>
            <a:ext cx="800972" cy="84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>
            <a:extLst>
              <a:ext uri="{FF2B5EF4-FFF2-40B4-BE49-F238E27FC236}">
                <a16:creationId xmlns:a16="http://schemas.microsoft.com/office/drawing/2014/main" id="{BF062D82-BC89-ED67-7D6F-FDFBF7F12599}"/>
              </a:ext>
            </a:extLst>
          </p:cNvPr>
          <p:cNvCxnSpPr>
            <a:cxnSpLocks/>
            <a:stCxn id="13" idx="1"/>
          </p:cNvCxnSpPr>
          <p:nvPr/>
        </p:nvCxnSpPr>
        <p:spPr>
          <a:xfrm flipH="1" flipV="1">
            <a:off x="4224446" y="4932660"/>
            <a:ext cx="496469" cy="368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se šipkou 39">
            <a:extLst>
              <a:ext uri="{FF2B5EF4-FFF2-40B4-BE49-F238E27FC236}">
                <a16:creationId xmlns:a16="http://schemas.microsoft.com/office/drawing/2014/main" id="{B83F1798-A805-8B36-4E76-69FBE2FC3AF1}"/>
              </a:ext>
            </a:extLst>
          </p:cNvPr>
          <p:cNvCxnSpPr>
            <a:stCxn id="13" idx="2"/>
            <a:endCxn id="23" idx="3"/>
          </p:cNvCxnSpPr>
          <p:nvPr/>
        </p:nvCxnSpPr>
        <p:spPr>
          <a:xfrm flipH="1">
            <a:off x="4758545" y="5696110"/>
            <a:ext cx="972161" cy="270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se šipkou 41">
            <a:extLst>
              <a:ext uri="{FF2B5EF4-FFF2-40B4-BE49-F238E27FC236}">
                <a16:creationId xmlns:a16="http://schemas.microsoft.com/office/drawing/2014/main" id="{A214A4D0-7DE6-622C-59C0-AC59A698B1BC}"/>
              </a:ext>
            </a:extLst>
          </p:cNvPr>
          <p:cNvCxnSpPr/>
          <p:nvPr/>
        </p:nvCxnSpPr>
        <p:spPr>
          <a:xfrm>
            <a:off x="5961354" y="5696110"/>
            <a:ext cx="806926" cy="397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996254"/>
      </p:ext>
    </p:extLst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551384" y="256675"/>
            <a:ext cx="3960440" cy="94266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400" b="1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DATABÁZE EIZ</a:t>
            </a:r>
            <a:endParaRPr lang="cs-CZ" sz="44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/>
          <p:cNvSpPr txBox="1"/>
          <p:nvPr/>
        </p:nvSpPr>
        <p:spPr>
          <a:xfrm>
            <a:off x="839416" y="1219033"/>
            <a:ext cx="10297144" cy="28460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vyhledávání v UKAŽ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UKAŽ - většina databází dostupných na UK; jednotlivé databáze najdete na </a:t>
            </a: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Portálu e-zdrojů UK</a:t>
            </a:r>
            <a:endParaRPr lang="cs-CZ" sz="2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pro přístup k e-zdrojům mimo UK (např. z domova) využijte tzv. vzdálený přístup → přihlášení údaji do SIS/CAS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pro vyhledání e-zdrojů můžete použít i vyhledávač </a:t>
            </a: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Google </a:t>
            </a:r>
            <a:r>
              <a:rPr lang="cs-CZ" sz="2400" u="sng" dirty="0" err="1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Scholar</a:t>
            </a: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3355" y="4413278"/>
            <a:ext cx="2308325" cy="461665"/>
          </a:xfrm>
          <a:prstGeom prst="rect">
            <a:avLst/>
          </a:prstGeom>
        </p:spPr>
      </p:pic>
      <p:sp>
        <p:nvSpPr>
          <p:cNvPr id="6" name="Shape 114"/>
          <p:cNvSpPr/>
          <p:nvPr/>
        </p:nvSpPr>
        <p:spPr>
          <a:xfrm>
            <a:off x="4511824" y="4149080"/>
            <a:ext cx="2448272" cy="676793"/>
          </a:xfrm>
          <a:prstGeom prst="wedgeRectCallout">
            <a:avLst>
              <a:gd name="adj1" fmla="val -69825"/>
              <a:gd name="adj2" fmla="val 13426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Monitoring médií</a:t>
            </a:r>
          </a:p>
        </p:txBody>
      </p:sp>
      <p:pic>
        <p:nvPicPr>
          <p:cNvPr id="4" name="Obrázek 3">
            <a:hlinkClick r:id="rId6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98611" y="4980682"/>
            <a:ext cx="2826025" cy="296733"/>
          </a:xfrm>
          <a:prstGeom prst="rect">
            <a:avLst/>
          </a:prstGeom>
        </p:spPr>
      </p:pic>
      <p:pic>
        <p:nvPicPr>
          <p:cNvPr id="8" name="Obrázek 7">
            <a:hlinkClick r:id="rId8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9994" y="5413720"/>
            <a:ext cx="2976922" cy="1488461"/>
          </a:xfrm>
          <a:prstGeom prst="rect">
            <a:avLst/>
          </a:prstGeom>
        </p:spPr>
      </p:pic>
      <p:sp>
        <p:nvSpPr>
          <p:cNvPr id="11" name="Shape 114"/>
          <p:cNvSpPr/>
          <p:nvPr/>
        </p:nvSpPr>
        <p:spPr>
          <a:xfrm>
            <a:off x="4799856" y="5455571"/>
            <a:ext cx="4752528" cy="963525"/>
          </a:xfrm>
          <a:prstGeom prst="wedgeRectCallout">
            <a:avLst>
              <a:gd name="adj1" fmla="val -66255"/>
              <a:gd name="adj2" fmla="val -18860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Citační</a:t>
            </a:r>
            <a:r>
              <a:rPr lang="cs-CZ" sz="2400" b="1" i="0" u="none" strike="noStrike" cap="none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 databáze – sledování citovanosti vědeckých publikací </a:t>
            </a: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Plus 8"/>
          <p:cNvSpPr/>
          <p:nvPr/>
        </p:nvSpPr>
        <p:spPr>
          <a:xfrm>
            <a:off x="2279576" y="5413720"/>
            <a:ext cx="432048" cy="469150"/>
          </a:xfrm>
          <a:prstGeom prst="mathPlus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D1D89413-ED10-8F5B-8852-E7462BFAF26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10650" y="4127488"/>
            <a:ext cx="2086266" cy="571580"/>
          </a:xfrm>
          <a:prstGeom prst="rect">
            <a:avLst/>
          </a:prstGeom>
        </p:spPr>
      </p:pic>
      <p:pic>
        <p:nvPicPr>
          <p:cNvPr id="22" name="Obrázek 21">
            <a:extLst>
              <a:ext uri="{FF2B5EF4-FFF2-40B4-BE49-F238E27FC236}">
                <a16:creationId xmlns:a16="http://schemas.microsoft.com/office/drawing/2014/main" id="{20398E3A-04D7-A088-8308-0EA0EECE920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30415" y="3908382"/>
            <a:ext cx="2362530" cy="21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739219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43483" y="256674"/>
            <a:ext cx="2844205" cy="94266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400" b="1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CITOVÁNÍ</a:t>
            </a:r>
            <a:endParaRPr lang="cs-CZ" sz="44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/>
          <p:cNvSpPr txBox="1"/>
          <p:nvPr/>
        </p:nvSpPr>
        <p:spPr>
          <a:xfrm>
            <a:off x="551384" y="2364505"/>
            <a:ext cx="11335177" cy="23403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citační styl –  dle doporučení; dodržovat jednotně (nekopírovat různé citace bez úprav)​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citování v textu (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manuál s příklady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dle ISO 690)​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citační manažer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​- správa + generování bibliografických citací</a:t>
            </a:r>
            <a:endParaRPr lang="cs-CZ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631504" y="1199343"/>
            <a:ext cx="7848872" cy="707886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lang="cs-CZ" sz="4000" u="sng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knihovna.fhs.cuni.cz/KFHS-47.html</a:t>
            </a:r>
            <a:endParaRPr lang="cs-CZ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487488" y="1199344"/>
            <a:ext cx="7560840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50" name="Picture 2" descr="https://www.zotero.org/support/lib/exe/fetch.php?tok=0f4f7c&amp;media=https%3A%2F%2Fwww.zotero.org%2Fstatic%2Fimages%2Fpromote%2Fzotero-logo-192x4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185" y="4432032"/>
            <a:ext cx="182880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59696" y="4274400"/>
            <a:ext cx="2964929" cy="695993"/>
          </a:xfrm>
          <a:prstGeom prst="rect">
            <a:avLst/>
          </a:prstGeom>
        </p:spPr>
      </p:pic>
      <p:sp>
        <p:nvSpPr>
          <p:cNvPr id="10" name="Shape 114"/>
          <p:cNvSpPr/>
          <p:nvPr/>
        </p:nvSpPr>
        <p:spPr>
          <a:xfrm>
            <a:off x="6348331" y="5301208"/>
            <a:ext cx="4218551" cy="1093313"/>
          </a:xfrm>
          <a:prstGeom prst="wedgeRectCallout">
            <a:avLst>
              <a:gd name="adj1" fmla="val -25096"/>
              <a:gd name="adj2" fmla="val -131180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Potřebujete poradit? Pošlete e-mail na </a:t>
            </a: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  <a:hlinkClick r:id="rId8"/>
              </a:rPr>
              <a:t>knihovna@fhs.cuni.cz</a:t>
            </a: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 nebo si sjednejte konzultaci</a:t>
            </a:r>
          </a:p>
        </p:txBody>
      </p:sp>
    </p:spTree>
    <p:extLst>
      <p:ext uri="{BB962C8B-B14F-4D97-AF65-F5344CB8AC3E}">
        <p14:creationId xmlns:p14="http://schemas.microsoft.com/office/powerpoint/2010/main" val="105424369"/>
      </p:ext>
    </p:extLst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43483" y="256674"/>
            <a:ext cx="5148461" cy="94266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400" b="1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OBD + Open Science</a:t>
            </a:r>
            <a:endParaRPr lang="cs-CZ" sz="44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/>
          <p:cNvSpPr txBox="1"/>
          <p:nvPr/>
        </p:nvSpPr>
        <p:spPr>
          <a:xfrm>
            <a:off x="551384" y="1199343"/>
            <a:ext cx="11335177" cy="39578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OBD – vkládání své publikační činnost; propojení se SIS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Science / Open Access:</a:t>
            </a:r>
          </a:p>
          <a:p>
            <a:pPr marL="612000" lvl="2" indent="-342900" fontAlgn="base">
              <a:buFont typeface="Courier New" panose="02070309020205020404" pitchFamily="49" charset="0"/>
              <a:buChar char="o"/>
            </a:pP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https://knihovna.fhs.cuni.cz/KFHS-82.html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612000" lvl="2" indent="-342900" fontAlgn="base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Open data – </a:t>
            </a:r>
            <a:r>
              <a:rPr lang="cs-CZ" sz="2400">
                <a:latin typeface="Calibri" panose="020F0502020204030204" pitchFamily="34" charset="0"/>
                <a:cs typeface="Calibri" panose="020F0502020204030204" pitchFamily="34" charset="0"/>
              </a:rPr>
              <a:t>Martin Mišúr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2000" lvl="2" indent="-342900" fontAlgn="base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Oboroví průvodci: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612000" lvl="3" fontAlgn="base"/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Antropologie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612000" lvl="3" fontAlgn="base"/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Filosofie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612000" lvl="3" fontAlgn="base"/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Gender </a:t>
            </a:r>
            <a:r>
              <a:rPr lang="cs-CZ" sz="2400" u="sng" dirty="0" err="1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Studies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612000" lvl="3" fontAlgn="base"/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Sociální práce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612000" lvl="3" fontAlgn="base"/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Sociologie</a:t>
            </a:r>
            <a:endParaRPr lang="cs-CZ" sz="2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2000" lvl="2" fontAlgn="base"/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cs-CZ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14"/>
          <p:cNvSpPr/>
          <p:nvPr/>
        </p:nvSpPr>
        <p:spPr>
          <a:xfrm>
            <a:off x="5375920" y="4653136"/>
            <a:ext cx="4788229" cy="1237329"/>
          </a:xfrm>
          <a:prstGeom prst="wedgeRectCallout">
            <a:avLst>
              <a:gd name="adj1" fmla="val -26868"/>
              <a:gd name="adj2" fmla="val -174606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Potřebujete poradit? Kontaktujte kolegyni Miriam Vojtíškovou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  <a:hlinkClick r:id="rId9"/>
              </a:rPr>
              <a:t>miriam.vojtiskova@fhs.cuni.cz</a:t>
            </a: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692085"/>
      </p:ext>
    </p:extLst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/>
        </p:nvSpPr>
        <p:spPr>
          <a:xfrm>
            <a:off x="0" y="1772816"/>
            <a:ext cx="12192000" cy="11079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 sz="6600" dirty="0">
                <a:solidFill>
                  <a:srgbClr val="2E75B5"/>
                </a:solidFill>
                <a:latin typeface="Calibri" panose="020F0502020204030204" pitchFamily="34" charset="0"/>
                <a:ea typeface="Impact"/>
                <a:cs typeface="Calibri" panose="020F0502020204030204" pitchFamily="34" charset="0"/>
                <a:sym typeface="Impact"/>
              </a:rPr>
              <a:t>Nevíte si rady?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 sz="4400" b="0" i="0" u="none" strike="noStrike" cap="none" baseline="0" dirty="0">
                <a:solidFill>
                  <a:srgbClr val="2E75B5"/>
                </a:solidFill>
                <a:latin typeface="Calibri" panose="020F0502020204030204" pitchFamily="34" charset="0"/>
                <a:ea typeface="Impact"/>
                <a:cs typeface="Calibri" panose="020F0502020204030204" pitchFamily="34" charset="0"/>
                <a:sym typeface="Impact"/>
              </a:rPr>
              <a:t>Pište na knihovna@fhs.cuni.cz</a:t>
            </a:r>
            <a:endParaRPr lang="cs-CZ" sz="4400" b="0" i="0" u="none" strike="noStrike" cap="none" baseline="0" dirty="0">
              <a:solidFill>
                <a:srgbClr val="833C0B"/>
              </a:solidFill>
              <a:latin typeface="Calibri" panose="020F0502020204030204" pitchFamily="34" charset="0"/>
              <a:ea typeface="Impact"/>
              <a:cs typeface="Calibri" panose="020F0502020204030204" pitchFamily="34" charset="0"/>
              <a:sym typeface="Impact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2909</TotalTime>
  <Words>356</Words>
  <Application>Microsoft Office PowerPoint</Application>
  <PresentationFormat>Širokoúhlá obrazovka</PresentationFormat>
  <Paragraphs>61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Impact</vt:lpstr>
      <vt:lpstr>Verdana</vt:lpstr>
      <vt:lpstr>Wingdings</vt:lpstr>
      <vt:lpstr>Motiv Office</vt:lpstr>
      <vt:lpstr>Prezentace aplikace PowerPoint</vt:lpstr>
      <vt:lpstr>KNIHOVNY UK</vt:lpstr>
      <vt:lpstr>VYHLEDÁNÍ A ZÍSKÁNÍ DOKUMENTŮ</vt:lpstr>
      <vt:lpstr>DATABÁZE EIZ</vt:lpstr>
      <vt:lpstr>CITOVÁNÍ</vt:lpstr>
      <vt:lpstr>OBD + Open Science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e-knihy v Knihovně Jinonice …a v akademických knihovnách obecně</dc:title>
  <dc:creator>Miriam Vojtiskova</dc:creator>
  <cp:lastModifiedBy>Milada Pajgrtová</cp:lastModifiedBy>
  <cp:revision>175</cp:revision>
  <cp:lastPrinted>2025-09-25T08:52:38Z</cp:lastPrinted>
  <dcterms:modified xsi:type="dcterms:W3CDTF">2025-09-26T09:36:12Z</dcterms:modified>
</cp:coreProperties>
</file>