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64" r:id="rId1"/>
  </p:sldMasterIdLst>
  <p:notesMasterIdLst>
    <p:notesMasterId r:id="rId40"/>
  </p:notesMasterIdLst>
  <p:sldIdLst>
    <p:sldId id="256" r:id="rId2"/>
    <p:sldId id="317" r:id="rId3"/>
    <p:sldId id="332" r:id="rId4"/>
    <p:sldId id="310" r:id="rId5"/>
    <p:sldId id="305" r:id="rId6"/>
    <p:sldId id="312" r:id="rId7"/>
    <p:sldId id="337" r:id="rId8"/>
    <p:sldId id="307" r:id="rId9"/>
    <p:sldId id="335" r:id="rId10"/>
    <p:sldId id="311" r:id="rId11"/>
    <p:sldId id="291" r:id="rId12"/>
    <p:sldId id="313" r:id="rId13"/>
    <p:sldId id="306" r:id="rId14"/>
    <p:sldId id="336" r:id="rId15"/>
    <p:sldId id="270" r:id="rId16"/>
    <p:sldId id="324" r:id="rId17"/>
    <p:sldId id="268" r:id="rId18"/>
    <p:sldId id="269" r:id="rId19"/>
    <p:sldId id="330" r:id="rId20"/>
    <p:sldId id="271" r:id="rId21"/>
    <p:sldId id="292" r:id="rId22"/>
    <p:sldId id="338" r:id="rId23"/>
    <p:sldId id="282" r:id="rId24"/>
    <p:sldId id="281" r:id="rId25"/>
    <p:sldId id="280" r:id="rId26"/>
    <p:sldId id="285" r:id="rId27"/>
    <p:sldId id="314" r:id="rId28"/>
    <p:sldId id="334" r:id="rId29"/>
    <p:sldId id="287" r:id="rId30"/>
    <p:sldId id="278" r:id="rId31"/>
    <p:sldId id="326" r:id="rId32"/>
    <p:sldId id="333" r:id="rId33"/>
    <p:sldId id="331" r:id="rId34"/>
    <p:sldId id="325" r:id="rId35"/>
    <p:sldId id="327" r:id="rId36"/>
    <p:sldId id="323" r:id="rId37"/>
    <p:sldId id="329" r:id="rId38"/>
    <p:sldId id="321" r:id="rId39"/>
  </p:sldIdLst>
  <p:sldSz cx="9144000" cy="6858000" type="screen4x3"/>
  <p:notesSz cx="6858000" cy="9144000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15629" autoAdjust="0"/>
    <p:restoredTop sz="94762" autoAdjust="0"/>
  </p:normalViewPr>
  <p:slideViewPr>
    <p:cSldViewPr>
      <p:cViewPr varScale="1">
        <p:scale>
          <a:sx n="109" d="100"/>
          <a:sy n="109" d="100"/>
        </p:scale>
        <p:origin x="1296" y="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48" y="6408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6" d="100"/>
          <a:sy n="86" d="100"/>
        </p:scale>
        <p:origin x="-3114" y="-7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heme" Target="theme/theme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6EEC6B21-0F0A-441D-9F94-247D280CDB6A}" type="datetimeFigureOut">
              <a:rPr lang="cs-CZ"/>
              <a:pPr>
                <a:defRPr/>
              </a:pPr>
              <a:t>24.09.2025</a:t>
            </a:fld>
            <a:endParaRPr lang="cs-CZ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cs-CZ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cs-CZ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E63AD72C-D111-4420-8B38-18FDD502ADEA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8150905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9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5" name="Rectangle 20"/>
          <p:cNvSpPr>
            <a:spLocks noChangeArrowheads="1"/>
          </p:cNvSpPr>
          <p:nvPr/>
        </p:nvSpPr>
        <p:spPr bwMode="white">
          <a:xfrm>
            <a:off x="8991600" y="3175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6" name="Rectangle 21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7" name="Rectangle 23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" name="Rectangle 24"/>
          <p:cNvSpPr>
            <a:spLocks noChangeArrowheads="1"/>
          </p:cNvSpPr>
          <p:nvPr/>
        </p:nvSpPr>
        <p:spPr bwMode="auto">
          <a:xfrm>
            <a:off x="146050" y="6391275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1" name="Straight Connector 25"/>
          <p:cNvSpPr>
            <a:spLocks noChangeShapeType="1"/>
          </p:cNvSpPr>
          <p:nvPr/>
        </p:nvSpPr>
        <p:spPr bwMode="auto">
          <a:xfrm>
            <a:off x="155575" y="2419350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2" name="Rectangle 26"/>
          <p:cNvSpPr>
            <a:spLocks noChangeArrowheads="1"/>
          </p:cNvSpPr>
          <p:nvPr/>
        </p:nvSpPr>
        <p:spPr bwMode="auto">
          <a:xfrm>
            <a:off x="152400" y="152400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13" name="Oval 27"/>
          <p:cNvSpPr/>
          <p:nvPr/>
        </p:nvSpPr>
        <p:spPr>
          <a:xfrm>
            <a:off x="4267200" y="211455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4" name="Oval 28"/>
          <p:cNvSpPr/>
          <p:nvPr/>
        </p:nvSpPr>
        <p:spPr>
          <a:xfrm>
            <a:off x="4362450" y="2209800"/>
            <a:ext cx="419100" cy="42068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5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56780C-D4FB-4D80-87BE-8C31E523CCA6}" type="datetimeFigureOut">
              <a:rPr lang="cs-CZ"/>
              <a:pPr>
                <a:defRPr/>
              </a:pPr>
              <a:t>24.09.2025</a:t>
            </a:fld>
            <a:endParaRPr lang="cs-CZ"/>
          </a:p>
        </p:txBody>
      </p:sp>
      <p:sp>
        <p:nvSpPr>
          <p:cNvPr id="16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7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868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fld id="{F56167D8-1AF8-4D48-B168-73A1CB12B576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7736563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4B0909-5B01-4FFB-B29F-45BE5A376588}" type="datetimeFigureOut">
              <a:rPr lang="cs-CZ"/>
              <a:pPr>
                <a:defRPr/>
              </a:pPr>
              <a:t>24.09.2025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1D3583-BBCA-442A-A9EB-27BEFA39897C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9107111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9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5" name="Rectangle 20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6" name="Rectangle 21"/>
          <p:cNvSpPr>
            <a:spLocks noChangeArrowheads="1"/>
          </p:cNvSpPr>
          <p:nvPr/>
        </p:nvSpPr>
        <p:spPr bwMode="white">
          <a:xfrm>
            <a:off x="0" y="0"/>
            <a:ext cx="9144000" cy="155575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7" name="Rectangle 23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Rectangle 24"/>
          <p:cNvSpPr>
            <a:spLocks noChangeArrowheads="1"/>
          </p:cNvSpPr>
          <p:nvPr/>
        </p:nvSpPr>
        <p:spPr bwMode="auto">
          <a:xfrm>
            <a:off x="146050" y="6391275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9" name="Rectangle 25"/>
          <p:cNvSpPr>
            <a:spLocks noChangeArrowheads="1"/>
          </p:cNvSpPr>
          <p:nvPr/>
        </p:nvSpPr>
        <p:spPr bwMode="auto">
          <a:xfrm>
            <a:off x="152400" y="155575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10" name="Straight Connector 26"/>
          <p:cNvSpPr>
            <a:spLocks noChangeShapeType="1"/>
          </p:cNvSpPr>
          <p:nvPr/>
        </p:nvSpPr>
        <p:spPr bwMode="auto">
          <a:xfrm rot="5400000">
            <a:off x="4021137" y="3278188"/>
            <a:ext cx="6245225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1" name="Oval 27"/>
          <p:cNvSpPr/>
          <p:nvPr/>
        </p:nvSpPr>
        <p:spPr>
          <a:xfrm>
            <a:off x="6838950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2" name="Oval 28"/>
          <p:cNvSpPr/>
          <p:nvPr/>
        </p:nvSpPr>
        <p:spPr>
          <a:xfrm>
            <a:off x="6934200" y="3021013"/>
            <a:ext cx="420688" cy="419100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6915150" y="3009900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0FE459-5951-418D-A129-0C14AE24DDBF}" type="slidenum">
              <a:rPr lang="cs-CZ"/>
              <a:pPr>
                <a:defRPr/>
              </a:pPr>
              <a:t>‹#›</a:t>
            </a:fld>
            <a:endParaRPr lang="cs-CZ"/>
          </a:p>
        </p:txBody>
      </p:sp>
      <p:sp>
        <p:nvSpPr>
          <p:cNvPr id="14" name="Date Placeholder 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D2CA91-3FD0-4DA9-89CF-134A6E68F12E}" type="datetimeFigureOut">
              <a:rPr lang="cs-CZ"/>
              <a:pPr>
                <a:defRPr/>
              </a:pPr>
              <a:t>24.09.2025</a:t>
            </a:fld>
            <a:endParaRPr lang="cs-CZ"/>
          </a:p>
        </p:txBody>
      </p:sp>
      <p:sp>
        <p:nvSpPr>
          <p:cNvPr id="1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2158001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7542B8-D3E7-4110-BF3D-D95CEA579F8F}" type="datetimeFigureOut">
              <a:rPr lang="cs-CZ"/>
              <a:pPr>
                <a:defRPr/>
              </a:pPr>
              <a:t>24.09.2025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2450" y="1027113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C85086-4D57-4860-9DC1-D7C567783234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8632184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5" name="Rectangle 20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6" name="Rectangle 21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7" name="Rectangle 23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Rectangle 24"/>
          <p:cNvSpPr>
            <a:spLocks noChangeArrowheads="1"/>
          </p:cNvSpPr>
          <p:nvPr/>
        </p:nvSpPr>
        <p:spPr bwMode="white">
          <a:xfrm>
            <a:off x="152400" y="2286000"/>
            <a:ext cx="8832850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9" name="Rectangle 25"/>
          <p:cNvSpPr>
            <a:spLocks noChangeArrowheads="1"/>
          </p:cNvSpPr>
          <p:nvPr/>
        </p:nvSpPr>
        <p:spPr bwMode="auto">
          <a:xfrm>
            <a:off x="155575" y="142875"/>
            <a:ext cx="8832850" cy="2139950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" name="Rectangle 26"/>
          <p:cNvSpPr>
            <a:spLocks noChangeArrowheads="1"/>
          </p:cNvSpPr>
          <p:nvPr/>
        </p:nvSpPr>
        <p:spPr bwMode="auto">
          <a:xfrm>
            <a:off x="146050" y="6391275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1" name="Rectangle 27"/>
          <p:cNvSpPr>
            <a:spLocks noChangeArrowheads="1"/>
          </p:cNvSpPr>
          <p:nvPr/>
        </p:nvSpPr>
        <p:spPr bwMode="auto">
          <a:xfrm>
            <a:off x="152400" y="152400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12" name="Straight Connector 28"/>
          <p:cNvSpPr>
            <a:spLocks noChangeShapeType="1"/>
          </p:cNvSpPr>
          <p:nvPr/>
        </p:nvSpPr>
        <p:spPr bwMode="auto">
          <a:xfrm>
            <a:off x="152400" y="2438400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3" name="Oval 29"/>
          <p:cNvSpPr/>
          <p:nvPr/>
        </p:nvSpPr>
        <p:spPr>
          <a:xfrm>
            <a:off x="4267200" y="211455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4" name="Oval 30"/>
          <p:cNvSpPr/>
          <p:nvPr/>
        </p:nvSpPr>
        <p:spPr>
          <a:xfrm>
            <a:off x="4362450" y="2209800"/>
            <a:ext cx="419100" cy="42068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6" name="Date Placeholder 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4F64D1-9B33-4C90-881F-41FD2888382B}" type="datetimeFigureOut">
              <a:rPr lang="cs-CZ"/>
              <a:pPr>
                <a:defRPr/>
              </a:pPr>
              <a:t>24.09.2025</a:t>
            </a:fld>
            <a:endParaRPr lang="cs-CZ"/>
          </a:p>
        </p:txBody>
      </p:sp>
      <p:sp>
        <p:nvSpPr>
          <p:cNvPr id="1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868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fld id="{29073D29-EFB0-4C47-A5F5-E18ECE960CE7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5415787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traight Connector 19"/>
          <p:cNvSpPr>
            <a:spLocks noChangeShapeType="1"/>
          </p:cNvSpPr>
          <p:nvPr/>
        </p:nvSpPr>
        <p:spPr bwMode="auto">
          <a:xfrm flipV="1">
            <a:off x="4562475" y="1576388"/>
            <a:ext cx="9525" cy="481806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10325"/>
            <a:ext cx="3044825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926AE2-7325-459A-AD72-0AA1DAC711AE}" type="datetimeFigureOut">
              <a:rPr lang="cs-CZ"/>
              <a:pPr>
                <a:defRPr/>
              </a:pPr>
              <a:t>24.09.2025</a:t>
            </a:fld>
            <a:endParaRPr lang="cs-CZ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738648-E7A8-4537-BD35-75D796038608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8099637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19"/>
          <p:cNvSpPr>
            <a:spLocks noChangeShapeType="1"/>
          </p:cNvSpPr>
          <p:nvPr/>
        </p:nvSpPr>
        <p:spPr bwMode="auto">
          <a:xfrm flipV="1">
            <a:off x="4572000" y="2200275"/>
            <a:ext cx="0" cy="4187825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Rectangle 20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9" name="Rectangle 21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" name="Rectangle 23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1" name="Rectangle 24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2" name="Rectangle 25"/>
          <p:cNvSpPr/>
          <p:nvPr/>
        </p:nvSpPr>
        <p:spPr>
          <a:xfrm>
            <a:off x="152400" y="1371600"/>
            <a:ext cx="8832850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3" name="Rectangle 26"/>
          <p:cNvSpPr>
            <a:spLocks noChangeArrowheads="1"/>
          </p:cNvSpPr>
          <p:nvPr/>
        </p:nvSpPr>
        <p:spPr bwMode="auto">
          <a:xfrm>
            <a:off x="146050" y="6391275"/>
            <a:ext cx="8832850" cy="31115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4" name="Straight Connector 27"/>
          <p:cNvSpPr>
            <a:spLocks noChangeShapeType="1"/>
          </p:cNvSpPr>
          <p:nvPr/>
        </p:nvSpPr>
        <p:spPr bwMode="auto">
          <a:xfrm>
            <a:off x="152400" y="1279525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5" name="Rectangle 28"/>
          <p:cNvSpPr>
            <a:spLocks noChangeArrowheads="1"/>
          </p:cNvSpPr>
          <p:nvPr/>
        </p:nvSpPr>
        <p:spPr bwMode="auto">
          <a:xfrm>
            <a:off x="152400" y="155575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16" name="Oval 29"/>
          <p:cNvSpPr/>
          <p:nvPr/>
        </p:nvSpPr>
        <p:spPr>
          <a:xfrm>
            <a:off x="4267200" y="955675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7" name="Oval 30"/>
          <p:cNvSpPr/>
          <p:nvPr/>
        </p:nvSpPr>
        <p:spPr>
          <a:xfrm>
            <a:off x="4362450" y="1050925"/>
            <a:ext cx="419100" cy="42068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8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63D1AE-0DCD-4775-BCC1-86A3ED6C583A}" type="datetimeFigureOut">
              <a:rPr lang="cs-CZ"/>
              <a:pPr>
                <a:defRPr/>
              </a:pPr>
              <a:t>24.09.2025</a:t>
            </a:fld>
            <a:endParaRPr lang="cs-CZ"/>
          </a:p>
        </p:txBody>
      </p:sp>
      <p:sp>
        <p:nvSpPr>
          <p:cNvPr id="19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10325"/>
            <a:ext cx="35814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20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988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pPr>
              <a:defRPr/>
            </a:pPr>
            <a:fld id="{B8FDE6A1-C651-417D-9B42-FD12F0DEFAFD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3566036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250478-01F6-4786-BAC0-A3D6BDAAB14E}" type="datetimeFigureOut">
              <a:rPr lang="cs-CZ"/>
              <a:pPr>
                <a:defRPr/>
              </a:pPr>
              <a:t>24.09.2025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638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4C1AA8-7698-47B8-A1F2-CCDAED8A82F7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853452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9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3" name="Rectangle 20"/>
          <p:cNvSpPr>
            <a:spLocks noChangeArrowheads="1"/>
          </p:cNvSpPr>
          <p:nvPr/>
        </p:nvSpPr>
        <p:spPr bwMode="white">
          <a:xfrm>
            <a:off x="0" y="0"/>
            <a:ext cx="9144000" cy="155575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4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5" name="Rectangle 23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6" name="Rectangle 24"/>
          <p:cNvSpPr>
            <a:spLocks noChangeArrowheads="1"/>
          </p:cNvSpPr>
          <p:nvPr/>
        </p:nvSpPr>
        <p:spPr bwMode="auto">
          <a:xfrm>
            <a:off x="146050" y="6391275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7" name="Rectangle 25"/>
          <p:cNvSpPr>
            <a:spLocks noChangeArrowheads="1"/>
          </p:cNvSpPr>
          <p:nvPr/>
        </p:nvSpPr>
        <p:spPr bwMode="auto">
          <a:xfrm>
            <a:off x="152400" y="158750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8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C64F22-BD62-4762-8EDD-DDE5FF4B3887}" type="datetimeFigureOut">
              <a:rPr lang="cs-CZ"/>
              <a:pPr>
                <a:defRPr/>
              </a:pPr>
              <a:t>24.09.2025</a:t>
            </a:fld>
            <a:endParaRPr lang="cs-CZ"/>
          </a:p>
        </p:txBody>
      </p:sp>
      <p:sp>
        <p:nvSpPr>
          <p:cNvPr id="9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0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5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6EED2847-5A52-4673-AFEF-04BD95554B79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518743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9"/>
          <p:cNvSpPr>
            <a:spLocks noChangeArrowheads="1"/>
          </p:cNvSpPr>
          <p:nvPr/>
        </p:nvSpPr>
        <p:spPr bwMode="auto">
          <a:xfrm>
            <a:off x="152400" y="152400"/>
            <a:ext cx="8832850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6" name="Rectangle 20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7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Rectangle 23"/>
          <p:cNvSpPr>
            <a:spLocks noChangeArrowheads="1"/>
          </p:cNvSpPr>
          <p:nvPr/>
        </p:nvSpPr>
        <p:spPr bwMode="white">
          <a:xfrm>
            <a:off x="0" y="0"/>
            <a:ext cx="9144000" cy="119063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9" name="Rectangle 24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" name="Rectangle 25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" name="Rectangle 26"/>
          <p:cNvSpPr>
            <a:spLocks noChangeArrowheads="1"/>
          </p:cNvSpPr>
          <p:nvPr/>
        </p:nvSpPr>
        <p:spPr bwMode="auto">
          <a:xfrm>
            <a:off x="152400" y="152400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12" name="Straight Connector 27"/>
          <p:cNvSpPr>
            <a:spLocks noChangeShapeType="1"/>
          </p:cNvSpPr>
          <p:nvPr/>
        </p:nvSpPr>
        <p:spPr bwMode="auto">
          <a:xfrm>
            <a:off x="152400" y="533400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3" name="Oval 28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4" name="Oval 29"/>
          <p:cNvSpPr/>
          <p:nvPr/>
        </p:nvSpPr>
        <p:spPr>
          <a:xfrm>
            <a:off x="1390650" y="323850"/>
            <a:ext cx="419100" cy="419100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5" name="Rectangle 30"/>
          <p:cNvSpPr>
            <a:spLocks noChangeArrowheads="1"/>
          </p:cNvSpPr>
          <p:nvPr/>
        </p:nvSpPr>
        <p:spPr bwMode="auto">
          <a:xfrm>
            <a:off x="149225" y="6388100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6" name="Slide Number Placeholder 6"/>
          <p:cNvSpPr>
            <a:spLocks noGrp="1"/>
          </p:cNvSpPr>
          <p:nvPr>
            <p:ph type="sldNum" sz="quarter" idx="10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fld id="{CBF6C0F7-F4CC-4FDC-8E73-370C998C72B4}" type="slidenum">
              <a:rPr lang="cs-CZ"/>
              <a:pPr>
                <a:defRPr/>
              </a:pPr>
              <a:t>‹#›</a:t>
            </a:fld>
            <a:endParaRPr lang="cs-CZ"/>
          </a:p>
        </p:txBody>
      </p:sp>
      <p:sp>
        <p:nvSpPr>
          <p:cNvPr id="17" name="Date Placeholder 4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03AF40-EA44-4B48-B022-97CCD7EB382E}" type="datetimeFigureOut">
              <a:rPr lang="cs-CZ"/>
              <a:pPr>
                <a:defRPr/>
              </a:pPr>
              <a:t>24.09.2025</a:t>
            </a:fld>
            <a:endParaRPr lang="cs-CZ"/>
          </a:p>
        </p:txBody>
      </p:sp>
      <p:sp>
        <p:nvSpPr>
          <p:cNvPr id="18" name="Footer Placeholder 5"/>
          <p:cNvSpPr>
            <a:spLocks noGrp="1"/>
          </p:cNvSpPr>
          <p:nvPr>
            <p:ph type="ftr" sz="quarter" idx="12"/>
          </p:nvPr>
        </p:nvSpPr>
        <p:spPr>
          <a:xfrm>
            <a:off x="301625" y="6410325"/>
            <a:ext cx="3382963" cy="366713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2001250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traight Connector 19"/>
          <p:cNvSpPr>
            <a:spLocks noChangeShapeType="1"/>
          </p:cNvSpPr>
          <p:nvPr/>
        </p:nvSpPr>
        <p:spPr bwMode="auto">
          <a:xfrm>
            <a:off x="152400" y="533400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6" name="Rectangle 20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7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Rectangle 23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9" name="Rectangle 24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10" name="Rectangle 25"/>
          <p:cNvSpPr>
            <a:spLocks noChangeArrowheads="1"/>
          </p:cNvSpPr>
          <p:nvPr/>
        </p:nvSpPr>
        <p:spPr bwMode="auto">
          <a:xfrm>
            <a:off x="152400" y="152400"/>
            <a:ext cx="8832850" cy="301625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1" name="Rectangle 26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2" name="Rectangle 27"/>
          <p:cNvSpPr>
            <a:spLocks noChangeArrowheads="1"/>
          </p:cNvSpPr>
          <p:nvPr/>
        </p:nvSpPr>
        <p:spPr bwMode="auto">
          <a:xfrm>
            <a:off x="152400" y="155575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13" name="Oval 28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4" name="Oval 29"/>
          <p:cNvSpPr/>
          <p:nvPr/>
        </p:nvSpPr>
        <p:spPr>
          <a:xfrm>
            <a:off x="1390650" y="323850"/>
            <a:ext cx="419100" cy="419100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5" name="Rectangle 30"/>
          <p:cNvSpPr>
            <a:spLocks noChangeArrowheads="1"/>
          </p:cNvSpPr>
          <p:nvPr/>
        </p:nvSpPr>
        <p:spPr bwMode="auto">
          <a:xfrm>
            <a:off x="149225" y="6388100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Slide Number Placeholder 6"/>
          <p:cNvSpPr>
            <a:spLocks noGrp="1"/>
          </p:cNvSpPr>
          <p:nvPr>
            <p:ph type="sldNum" sz="quarter" idx="10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C08FEC-2E08-4561-910E-5711925CB4BC}" type="slidenum">
              <a:rPr lang="cs-CZ"/>
              <a:pPr>
                <a:defRPr/>
              </a:pPr>
              <a:t>‹#›</a:t>
            </a:fld>
            <a:endParaRPr lang="cs-CZ"/>
          </a:p>
        </p:txBody>
      </p:sp>
      <p:sp>
        <p:nvSpPr>
          <p:cNvPr id="17" name="Date Placeholder 4"/>
          <p:cNvSpPr>
            <a:spLocks noGrp="1"/>
          </p:cNvSpPr>
          <p:nvPr>
            <p:ph type="dt" sz="half" idx="11"/>
          </p:nvPr>
        </p:nvSpPr>
        <p:spPr>
          <a:xfrm>
            <a:off x="5788025" y="6405563"/>
            <a:ext cx="3044825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3B84C2-80A7-48A2-B247-D9B9E0F78554}" type="datetimeFigureOut">
              <a:rPr lang="cs-CZ"/>
              <a:pPr>
                <a:defRPr/>
              </a:pPr>
              <a:t>24.09.2025</a:t>
            </a:fld>
            <a:endParaRPr lang="cs-CZ"/>
          </a:p>
        </p:txBody>
      </p:sp>
      <p:sp>
        <p:nvSpPr>
          <p:cNvPr id="18" name="Footer Placeholder 5"/>
          <p:cNvSpPr>
            <a:spLocks noGrp="1"/>
          </p:cNvSpPr>
          <p:nvPr>
            <p:ph type="ftr" sz="quarter" idx="12"/>
          </p:nvPr>
        </p:nvSpPr>
        <p:spPr>
          <a:xfrm>
            <a:off x="301625" y="6410325"/>
            <a:ext cx="3584575" cy="366713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497193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825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225" y="6388100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5563"/>
            <a:ext cx="3044825" cy="365125"/>
          </a:xfrm>
          <a:prstGeom prst="rect">
            <a:avLst/>
          </a:prstGeom>
        </p:spPr>
        <p:txBody>
          <a:bodyPr vert="horz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rgbClr val="FFFFFF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24EED65F-4EA4-4408-9433-F4CC383D7416}" type="datetimeFigureOut">
              <a:rPr lang="cs-CZ"/>
              <a:pPr>
                <a:defRPr/>
              </a:pPr>
              <a:t>24.09.2025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325"/>
            <a:ext cx="3581400" cy="366713"/>
          </a:xfrm>
          <a:prstGeom prst="rect">
            <a:avLst/>
          </a:prstGeom>
        </p:spPr>
        <p:txBody>
          <a:bodyPr vert="horz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rgbClr val="FFFFFF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575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350"/>
            <a:ext cx="8832850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2" name="Oval 11"/>
          <p:cNvSpPr/>
          <p:nvPr/>
        </p:nvSpPr>
        <p:spPr>
          <a:xfrm>
            <a:off x="4267200" y="955675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5" name="Oval 14"/>
          <p:cNvSpPr/>
          <p:nvPr/>
        </p:nvSpPr>
        <p:spPr>
          <a:xfrm>
            <a:off x="4362450" y="1050925"/>
            <a:ext cx="419100" cy="42068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39813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600">
                <a:solidFill>
                  <a:schemeClr val="accent3">
                    <a:shade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AC6440C2-B732-41C4-A69C-C9242AEE94FB}" type="slidenum">
              <a:rPr lang="cs-CZ"/>
              <a:pPr>
                <a:defRPr/>
              </a:pPr>
              <a:t>‹#›</a:t>
            </a:fld>
            <a:endParaRPr lang="cs-CZ"/>
          </a:p>
        </p:txBody>
      </p:sp>
      <p:sp>
        <p:nvSpPr>
          <p:cNvPr id="1038" name="Title Placeholder 21"/>
          <p:cNvSpPr>
            <a:spLocks noGrp="1"/>
          </p:cNvSpPr>
          <p:nvPr>
            <p:ph type="title"/>
          </p:nvPr>
        </p:nvSpPr>
        <p:spPr bwMode="auto">
          <a:xfrm>
            <a:off x="301625" y="228600"/>
            <a:ext cx="8534400" cy="758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39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301625" y="1524000"/>
            <a:ext cx="8534400" cy="4598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53" r:id="rId1"/>
    <p:sldLayoutId id="2147483954" r:id="rId2"/>
    <p:sldLayoutId id="2147483955" r:id="rId3"/>
    <p:sldLayoutId id="2147483956" r:id="rId4"/>
    <p:sldLayoutId id="2147483957" r:id="rId5"/>
    <p:sldLayoutId id="2147483958" r:id="rId6"/>
    <p:sldLayoutId id="2147483959" r:id="rId7"/>
    <p:sldLayoutId id="2147483960" r:id="rId8"/>
    <p:sldLayoutId id="2147483961" r:id="rId9"/>
    <p:sldLayoutId id="2147483962" r:id="rId10"/>
    <p:sldLayoutId id="2147483963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300" kern="1200">
          <a:solidFill>
            <a:srgbClr val="7B9899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730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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325" indent="-228600" algn="l" rtl="0" eaLnBrk="0" fontAlgn="base" hangingPunct="0">
        <a:spcBef>
          <a:spcPct val="20000"/>
        </a:spcBef>
        <a:spcAft>
          <a:spcPct val="0"/>
        </a:spcAft>
        <a:buClr>
          <a:srgbClr val="8CADAE"/>
        </a:buClr>
        <a:buSzPct val="75000"/>
        <a:buFont typeface="Wingdings 2" pitchFamily="18" charset="2"/>
        <a:buChar char="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228600" algn="l" rtl="0" eaLnBrk="0" fontAlgn="base" hangingPunct="0">
        <a:spcBef>
          <a:spcPct val="20000"/>
        </a:spcBef>
        <a:spcAft>
          <a:spcPct val="0"/>
        </a:spcAft>
        <a:buClr>
          <a:srgbClr val="8C7B70"/>
        </a:buClr>
        <a:buSzPct val="70000"/>
        <a:buFont typeface="Wingdings" pitchFamily="2" charset="2"/>
        <a:buChar char=""/>
        <a:defRPr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0" fontAlgn="base" hangingPunct="0">
        <a:spcBef>
          <a:spcPct val="20000"/>
        </a:spcBef>
        <a:spcAft>
          <a:spcPct val="0"/>
        </a:spcAft>
        <a:buClr>
          <a:srgbClr val="8FB08C"/>
        </a:buClr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https://fhs.cuni.cz/FHS-3234.html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mailto:jana.jenickova@fhs.cuni.cz" TargetMode="External"/><Relationship Id="rId2" Type="http://schemas.openxmlformats.org/officeDocument/2006/relationships/hyperlink" Target="mailto:phd@fhs.cuni.cz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mailto:Milada.pajgrtova@fhs.cuni.cz" TargetMode="Externa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hyperlink" Target="http://www.ubytovani.cuni.cz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facebook.com/PhD.FHSUK" TargetMode="External"/><Relationship Id="rId2" Type="http://schemas.openxmlformats.org/officeDocument/2006/relationships/hyperlink" Target="https://phd.fhs.cuni.cz/" TargetMode="Externa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hs.cuni.cz/" TargetMode="Externa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s://cuni.cz/UK-3249.html" TargetMode="Externa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/>
          </a:bodyPr>
          <a:lstStyle/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cs-CZ" sz="2800" dirty="0" smtClean="0">
                <a:latin typeface="Times New Roman"/>
              </a:rPr>
              <a:t>Základní informace o studijních PRAVIDLECH A povinnostech pro studenty doktorského studia</a:t>
            </a:r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cs-CZ" sz="2800" dirty="0" smtClean="0">
              <a:latin typeface="Times New Roman"/>
            </a:endParaRPr>
          </a:p>
        </p:txBody>
      </p:sp>
      <p:sp>
        <p:nvSpPr>
          <p:cNvPr id="13315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cs-CZ" dirty="0" smtClean="0"/>
              <a:t>2025</a:t>
            </a:r>
            <a:r>
              <a:rPr lang="en-US" dirty="0" smtClean="0"/>
              <a:t> - 20</a:t>
            </a:r>
            <a:r>
              <a:rPr lang="cs-CZ" dirty="0" smtClean="0"/>
              <a:t>26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Individuální studijní plán (ISP)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V </a:t>
            </a:r>
            <a:r>
              <a:rPr lang="cs-CZ" dirty="0"/>
              <a:t>průběhu studia je možno plán </a:t>
            </a:r>
            <a:r>
              <a:rPr lang="cs-CZ" dirty="0" smtClean="0"/>
              <a:t>se souhlasem oborové rady ve </a:t>
            </a:r>
            <a:r>
              <a:rPr lang="cs-CZ" dirty="0"/>
              <a:t>výjimečných případech měnit (např. </a:t>
            </a:r>
            <a:r>
              <a:rPr lang="cs-CZ" dirty="0" smtClean="0"/>
              <a:t>změnit </a:t>
            </a:r>
            <a:r>
              <a:rPr lang="cs-CZ" dirty="0" smtClean="0"/>
              <a:t>PV předmět, apod.</a:t>
            </a:r>
            <a:r>
              <a:rPr lang="cs-CZ" dirty="0" smtClean="0"/>
              <a:t>); </a:t>
            </a:r>
            <a:r>
              <a:rPr lang="cs-CZ" dirty="0"/>
              <a:t>lze též např. posunout plnění některé naplánované </a:t>
            </a:r>
            <a:r>
              <a:rPr lang="cs-CZ" dirty="0" smtClean="0"/>
              <a:t>povinnosti - </a:t>
            </a:r>
            <a:r>
              <a:rPr lang="cs-CZ" dirty="0"/>
              <a:t>pokud to ale není z </a:t>
            </a:r>
            <a:r>
              <a:rPr lang="cs-CZ" dirty="0" smtClean="0"/>
              <a:t>vážného </a:t>
            </a:r>
            <a:r>
              <a:rPr lang="cs-CZ" dirty="0"/>
              <a:t>důvodu, může se to odrazit v hodnocení </a:t>
            </a:r>
            <a:r>
              <a:rPr lang="cs-CZ" dirty="0" smtClean="0"/>
              <a:t>doktoranda</a:t>
            </a:r>
          </a:p>
          <a:p>
            <a:pPr>
              <a:spcAft>
                <a:spcPts val="1800"/>
              </a:spcAft>
            </a:pPr>
            <a:r>
              <a:rPr lang="cs-CZ" b="1" dirty="0"/>
              <a:t>Plán v konečné podobě </a:t>
            </a:r>
            <a:r>
              <a:rPr lang="cs-CZ" b="1" dirty="0" smtClean="0"/>
              <a:t>vyplnit </a:t>
            </a:r>
            <a:r>
              <a:rPr lang="cs-CZ" b="1" dirty="0"/>
              <a:t>a postoupit školiteli v SIS nejpozději do </a:t>
            </a:r>
            <a:r>
              <a:rPr lang="cs-CZ" b="1" dirty="0" smtClean="0"/>
              <a:t>6.10.2025, </a:t>
            </a:r>
            <a:r>
              <a:rPr lang="cs-CZ" b="1" dirty="0"/>
              <a:t>pokud tak neučiníte, váš ISP vám bude sestaven oborovou radou</a:t>
            </a:r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668462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cs-CZ" dirty="0" smtClean="0"/>
              <a:t>Předměty</a:t>
            </a:r>
            <a:endParaRPr lang="cs-CZ" dirty="0"/>
          </a:p>
        </p:txBody>
      </p:sp>
      <p:sp>
        <p:nvSpPr>
          <p:cNvPr id="20483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eaLnBrk="1" hangingPunct="1">
              <a:spcAft>
                <a:spcPts val="1800"/>
              </a:spcAft>
            </a:pPr>
            <a:r>
              <a:rPr lang="cs-CZ" dirty="0" smtClean="0"/>
              <a:t>V průběhu studia plníte povinné a povinně volitelné předměty</a:t>
            </a:r>
          </a:p>
          <a:p>
            <a:pPr>
              <a:spcAft>
                <a:spcPts val="1800"/>
              </a:spcAft>
            </a:pPr>
            <a:r>
              <a:rPr lang="cs-CZ" dirty="0" smtClean="0"/>
              <a:t>Předměty nejsou klasifikovány známkami, nýbrž pouze „prospěl“ – „neprospěl“</a:t>
            </a:r>
          </a:p>
          <a:p>
            <a:pPr>
              <a:spcAft>
                <a:spcPts val="1800"/>
              </a:spcAft>
            </a:pPr>
            <a:r>
              <a:rPr lang="cs-CZ" dirty="0" smtClean="0"/>
              <a:t>Student </a:t>
            </a:r>
            <a:r>
              <a:rPr lang="cs-CZ" dirty="0"/>
              <a:t>doktorského studijního programu může konat zkoušku ze zapsaného </a:t>
            </a:r>
            <a:r>
              <a:rPr lang="cs-CZ" dirty="0" smtClean="0"/>
              <a:t>předmětu nejvýše </a:t>
            </a:r>
            <a:r>
              <a:rPr lang="cs-CZ" dirty="0"/>
              <a:t>dvakrát, tj. </a:t>
            </a:r>
            <a:r>
              <a:rPr lang="cs-CZ" u="sng" dirty="0"/>
              <a:t>má právo na jeden opravný </a:t>
            </a:r>
            <a:r>
              <a:rPr lang="cs-CZ" u="sng" dirty="0" smtClean="0"/>
              <a:t>termín </a:t>
            </a:r>
            <a:endParaRPr lang="cs-CZ" u="sng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Povinné předměty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spcAft>
                <a:spcPts val="2400"/>
              </a:spcAft>
            </a:pPr>
            <a:r>
              <a:rPr lang="cs-CZ" dirty="0" smtClean="0"/>
              <a:t>Jsou dány akreditací oboru</a:t>
            </a:r>
          </a:p>
          <a:p>
            <a:pPr>
              <a:spcAft>
                <a:spcPts val="2400"/>
              </a:spcAft>
            </a:pPr>
            <a:r>
              <a:rPr lang="cs-CZ" dirty="0" smtClean="0"/>
              <a:t>Musí být zohledněny ve studijním plánu, bez jejich splnění nelze studium absolvovat</a:t>
            </a:r>
          </a:p>
          <a:p>
            <a:pPr>
              <a:spcAft>
                <a:spcPts val="2400"/>
              </a:spcAft>
            </a:pPr>
            <a:r>
              <a:rPr lang="cs-CZ" dirty="0" smtClean="0"/>
              <a:t>Jejich počet se liší na jednotlivých oborech, obvykle je jich 3-6 za celé studium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030539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Doktorské studium – pedagogická činnost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spcAft>
                <a:spcPts val="1800"/>
              </a:spcAft>
            </a:pPr>
            <a:r>
              <a:rPr lang="cs-CZ" dirty="0" smtClean="0"/>
              <a:t>Součástí </a:t>
            </a:r>
            <a:r>
              <a:rPr lang="cs-CZ" b="1" dirty="0" smtClean="0"/>
              <a:t>povinností prezenčního studia </a:t>
            </a:r>
            <a:r>
              <a:rPr lang="cs-CZ" dirty="0" smtClean="0"/>
              <a:t>je Participace na pedagogické nebo grantové činnosti (viz OR)</a:t>
            </a:r>
          </a:p>
          <a:p>
            <a:pPr>
              <a:spcAft>
                <a:spcPts val="1800"/>
              </a:spcAft>
            </a:pPr>
            <a:r>
              <a:rPr lang="cs-CZ" dirty="0"/>
              <a:t>Doktorandi se podílejí na vybraných pedagogických aktivitách v oblasti jejich disertačního projektu, jako je </a:t>
            </a:r>
            <a:r>
              <a:rPr lang="cs-CZ" b="1" dirty="0"/>
              <a:t>vedení proseminářů, vedení a oponování bakalářských prací, asistence při opravování testů či jiných formách výukové podpory</a:t>
            </a:r>
            <a:r>
              <a:rPr lang="cs-CZ" dirty="0"/>
              <a:t>. </a:t>
            </a:r>
            <a:r>
              <a:rPr lang="cs-CZ" b="1" dirty="0"/>
              <a:t>Alternativně je možné zapojení do grantových aktivit </a:t>
            </a:r>
            <a:r>
              <a:rPr lang="cs-CZ" dirty="0"/>
              <a:t>– buď samostatným řešením grantu, nebo prokazatelným podílem na grantu školitele či pracoviště. </a:t>
            </a:r>
          </a:p>
          <a:p>
            <a:pPr>
              <a:spcAft>
                <a:spcPts val="1800"/>
              </a:spcAft>
            </a:pPr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val="18746463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Doktorské studium – pedagogická činnost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lvl="0"/>
            <a:r>
              <a:rPr lang="cs-CZ" dirty="0"/>
              <a:t>Podílí-li se doktorand </a:t>
            </a:r>
            <a:r>
              <a:rPr lang="cs-CZ" b="1" dirty="0"/>
              <a:t>na pedagogické činnosti</a:t>
            </a:r>
            <a:r>
              <a:rPr lang="cs-CZ" dirty="0"/>
              <a:t> formou výuky, je povinen v průběhu prvního ročníku absolvovat </a:t>
            </a:r>
            <a:r>
              <a:rPr lang="cs-CZ" b="1" dirty="0"/>
              <a:t>Kurz pedagogických kompetencí**</a:t>
            </a:r>
            <a:r>
              <a:rPr lang="cs-CZ" dirty="0"/>
              <a:t> </a:t>
            </a:r>
            <a:r>
              <a:rPr lang="cs-CZ" u="sng" dirty="0">
                <a:hlinkClick r:id="rId2"/>
              </a:rPr>
              <a:t>https://</a:t>
            </a:r>
            <a:r>
              <a:rPr lang="cs-CZ" u="sng" dirty="0" smtClean="0">
                <a:hlinkClick r:id="rId2"/>
              </a:rPr>
              <a:t>fhs.cuni.cz/FHS-3234.html</a:t>
            </a:r>
            <a:r>
              <a:rPr lang="cs-CZ" dirty="0" smtClean="0"/>
              <a:t>  </a:t>
            </a:r>
            <a:endParaRPr lang="cs-CZ" dirty="0"/>
          </a:p>
          <a:p>
            <a:pPr marL="0" indent="0">
              <a:buNone/>
            </a:pPr>
            <a:r>
              <a:rPr lang="cs-CZ" b="1" dirty="0"/>
              <a:t>nebo</a:t>
            </a:r>
            <a:endParaRPr lang="cs-CZ" dirty="0"/>
          </a:p>
          <a:p>
            <a:pPr lvl="0"/>
            <a:r>
              <a:rPr lang="cs-CZ" dirty="0"/>
              <a:t>Pokud se účastní výzkumných aktivit formou </a:t>
            </a:r>
            <a:r>
              <a:rPr lang="cs-CZ" b="1" dirty="0"/>
              <a:t>participace na grantu</a:t>
            </a:r>
            <a:r>
              <a:rPr lang="cs-CZ" dirty="0"/>
              <a:t>, </a:t>
            </a:r>
            <a:r>
              <a:rPr lang="cs-CZ" b="1" dirty="0"/>
              <a:t>musí během prvního ročníku podat grantovou přihlášku do některého z grantových projektů</a:t>
            </a:r>
            <a:r>
              <a:rPr lang="cs-CZ" dirty="0"/>
              <a:t>.</a:t>
            </a:r>
          </a:p>
          <a:p>
            <a:r>
              <a:rPr lang="cs-CZ" dirty="0" smtClean="0"/>
              <a:t>Povinnost je zapsána 5x v ISP – atestuje vedoucí katedry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9346251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dirty="0" smtClean="0">
                <a:solidFill>
                  <a:srgbClr val="7B9899"/>
                </a:solidFill>
              </a:rPr>
              <a:t>Povinně volitelné a volitelné předměty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eaLnBrk="1" hangingPunct="1">
              <a:spcAft>
                <a:spcPts val="1800"/>
              </a:spcAft>
            </a:pPr>
            <a:r>
              <a:rPr lang="cs-CZ" dirty="0" smtClean="0"/>
              <a:t>Některé obory předepisují povinně volitelné předměty, které se volí z určité skupiny</a:t>
            </a:r>
          </a:p>
          <a:p>
            <a:pPr eaLnBrk="1" hangingPunct="1">
              <a:spcAft>
                <a:spcPts val="1800"/>
              </a:spcAft>
            </a:pPr>
            <a:r>
              <a:rPr lang="cs-CZ" dirty="0" smtClean="0"/>
              <a:t>Do individuálního studijního plánu lze (obvykle po dohodě se školitelem) zařadit též volitelné předměty nad rámec povinných a povinně volitelných</a:t>
            </a:r>
          </a:p>
          <a:p>
            <a:pPr eaLnBrk="1" hangingPunct="1">
              <a:spcAft>
                <a:spcPts val="1800"/>
              </a:spcAft>
            </a:pPr>
            <a:r>
              <a:rPr lang="cs-CZ" dirty="0" smtClean="0"/>
              <a:t>Pozor: do studijního plánu nelze zařadit předmět určený pro nav. </a:t>
            </a:r>
            <a:r>
              <a:rPr lang="cs-CZ" dirty="0" err="1" smtClean="0"/>
              <a:t>mag</a:t>
            </a:r>
            <a:r>
              <a:rPr lang="cs-CZ" dirty="0" smtClean="0"/>
              <a:t>. studium či </a:t>
            </a:r>
            <a:r>
              <a:rPr lang="cs-CZ" dirty="0" err="1" smtClean="0"/>
              <a:t>bak</a:t>
            </a:r>
            <a:r>
              <a:rPr lang="cs-CZ" dirty="0" smtClean="0"/>
              <a:t>. studium; chodit na něj lze, ovšem ve studijním plánu mohou být pouze doktorské předměty</a:t>
            </a:r>
          </a:p>
          <a:p>
            <a:pPr eaLnBrk="1" hangingPunct="1"/>
            <a:endParaRPr lang="cs-CZ" dirty="0" smtClean="0"/>
          </a:p>
          <a:p>
            <a:pPr eaLnBrk="1" hangingPunct="1"/>
            <a:endParaRPr lang="cs-CZ" dirty="0" smtClean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Kódy předmětů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Každý </a:t>
            </a:r>
            <a:r>
              <a:rPr lang="cs-CZ" dirty="0"/>
              <a:t>obor/ program má své kódy </a:t>
            </a:r>
            <a:r>
              <a:rPr lang="cs-CZ" dirty="0" smtClean="0"/>
              <a:t>předmětů</a:t>
            </a:r>
            <a:endParaRPr lang="cs-CZ" dirty="0"/>
          </a:p>
          <a:p>
            <a:r>
              <a:rPr lang="cs-CZ" dirty="0"/>
              <a:t>Přesné kódy vašeho oboru jsou uvedeny v materiálu, který dostanete u </a:t>
            </a:r>
            <a:r>
              <a:rPr lang="cs-CZ" dirty="0" smtClean="0"/>
              <a:t>zápisu (rovněž pak k dispozici na webu </a:t>
            </a:r>
            <a:r>
              <a:rPr lang="cs-CZ" dirty="0" err="1" smtClean="0"/>
              <a:t>phd</a:t>
            </a:r>
            <a:r>
              <a:rPr lang="cs-CZ" dirty="0" smtClean="0"/>
              <a:t>)</a:t>
            </a:r>
            <a:endParaRPr lang="cs-CZ" dirty="0"/>
          </a:p>
          <a:p>
            <a:r>
              <a:rPr lang="cs-CZ" dirty="0"/>
              <a:t>Při sestavování ISP lze již jen daný kód </a:t>
            </a:r>
            <a:r>
              <a:rPr lang="cs-CZ" dirty="0" smtClean="0"/>
              <a:t>vyplnit, není třeba hledat předmět v katalogu předmětů</a:t>
            </a: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5325323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dirty="0" smtClean="0">
                <a:solidFill>
                  <a:srgbClr val="7B9899"/>
                </a:solidFill>
              </a:rPr>
              <a:t>Publikace a konference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669338" cy="5081588"/>
          </a:xfrm>
        </p:spPr>
        <p:txBody>
          <a:bodyPr/>
          <a:lstStyle/>
          <a:p>
            <a:pPr eaLnBrk="1" hangingPunct="1">
              <a:buFont typeface="Wingdings 2" pitchFamily="18" charset="2"/>
              <a:buNone/>
            </a:pPr>
            <a:r>
              <a:rPr lang="cs-CZ" sz="2400" dirty="0" smtClean="0"/>
              <a:t>1) </a:t>
            </a:r>
            <a:r>
              <a:rPr lang="cs-CZ" sz="2000" dirty="0" smtClean="0"/>
              <a:t>Bez publikací a bez jejich náležitého vykázání za fakultu není možné studium absolvovat. Nestačí mít publikace v tisku, musí být již vydané; píší se také na dodatek k diplomu. </a:t>
            </a:r>
            <a:r>
              <a:rPr lang="cs-CZ" sz="2000" b="1" dirty="0" smtClean="0"/>
              <a:t>Publikace a konference se vykazují do celouniverzitní bibliografické databáze OBD </a:t>
            </a:r>
            <a:r>
              <a:rPr lang="cs-CZ" sz="2000" dirty="0" smtClean="0"/>
              <a:t>(viz </a:t>
            </a:r>
            <a:r>
              <a:rPr lang="cs-CZ" sz="2000" dirty="0" err="1" smtClean="0"/>
              <a:t>info</a:t>
            </a:r>
            <a:r>
              <a:rPr lang="cs-CZ" sz="2000" dirty="0" smtClean="0"/>
              <a:t> Oddělení vědy FHS)</a:t>
            </a:r>
          </a:p>
          <a:p>
            <a:pPr eaLnBrk="1" hangingPunct="1">
              <a:buFont typeface="Wingdings 2" pitchFamily="18" charset="2"/>
              <a:buNone/>
            </a:pPr>
            <a:r>
              <a:rPr lang="cs-CZ" sz="2000" dirty="0" smtClean="0"/>
              <a:t>2) Studium rovněž předpokládá aktivní účast na konferencích, pokud je příspěvek publikován ve sborníku, </a:t>
            </a:r>
            <a:r>
              <a:rPr lang="cs-CZ" sz="2000" dirty="0"/>
              <a:t>je třeba ho zadat: taková publikace je jiného typu než 1)</a:t>
            </a:r>
          </a:p>
          <a:p>
            <a:pPr eaLnBrk="1" hangingPunct="1">
              <a:buFont typeface="Wingdings 2" pitchFamily="18" charset="2"/>
              <a:buNone/>
            </a:pPr>
            <a:endParaRPr lang="cs-CZ" dirty="0" smtClean="0"/>
          </a:p>
          <a:p>
            <a:pPr eaLnBrk="1" hangingPunct="1"/>
            <a:endParaRPr lang="cs-CZ" dirty="0" smtClean="0"/>
          </a:p>
          <a:p>
            <a:pPr eaLnBrk="1" hangingPunct="1"/>
            <a:endParaRPr lang="cs-CZ" dirty="0" smtClean="0"/>
          </a:p>
        </p:txBody>
      </p:sp>
      <p:grpSp>
        <p:nvGrpSpPr>
          <p:cNvPr id="4" name="Group 4"/>
          <p:cNvGrpSpPr>
            <a:grpSpLocks noChangeAspect="1"/>
          </p:cNvGrpSpPr>
          <p:nvPr/>
        </p:nvGrpSpPr>
        <p:grpSpPr bwMode="auto">
          <a:xfrm>
            <a:off x="127000" y="4268788"/>
            <a:ext cx="8883650" cy="2379662"/>
            <a:chOff x="80" y="2689"/>
            <a:chExt cx="5596" cy="1499"/>
          </a:xfrm>
        </p:grpSpPr>
        <p:sp>
          <p:nvSpPr>
            <p:cNvPr id="5" name="AutoShape 3"/>
            <p:cNvSpPr>
              <a:spLocks noChangeAspect="1" noChangeArrowheads="1" noTextEdit="1"/>
            </p:cNvSpPr>
            <p:nvPr/>
          </p:nvSpPr>
          <p:spPr bwMode="auto">
            <a:xfrm>
              <a:off x="86" y="2695"/>
              <a:ext cx="5584" cy="14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6" name="Rectangle 5"/>
            <p:cNvSpPr>
              <a:spLocks noChangeArrowheads="1"/>
            </p:cNvSpPr>
            <p:nvPr/>
          </p:nvSpPr>
          <p:spPr bwMode="auto">
            <a:xfrm>
              <a:off x="86" y="2695"/>
              <a:ext cx="5584" cy="1487"/>
            </a:xfrm>
            <a:prstGeom prst="rect">
              <a:avLst/>
            </a:prstGeom>
            <a:solidFill>
              <a:srgbClr val="F7EAE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7" name="Rectangle 6"/>
            <p:cNvSpPr>
              <a:spLocks noChangeArrowheads="1"/>
            </p:cNvSpPr>
            <p:nvPr/>
          </p:nvSpPr>
          <p:spPr bwMode="auto">
            <a:xfrm>
              <a:off x="1575" y="2689"/>
              <a:ext cx="530" cy="1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cs-CZ" altLang="cs-CZ" sz="12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Georgia" panose="02040502050405020303" pitchFamily="18" charset="0"/>
                </a:rPr>
                <a:t>publikace</a:t>
              </a:r>
              <a:endParaRPr kumimoji="0" lang="cs-CZ" altLang="cs-CZ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8" name="Rectangle 7"/>
            <p:cNvSpPr>
              <a:spLocks noChangeArrowheads="1"/>
            </p:cNvSpPr>
            <p:nvPr/>
          </p:nvSpPr>
          <p:spPr bwMode="auto">
            <a:xfrm>
              <a:off x="4130" y="2689"/>
              <a:ext cx="607" cy="1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cs-CZ" altLang="cs-CZ" sz="12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Georgia" panose="02040502050405020303" pitchFamily="18" charset="0"/>
                </a:rPr>
                <a:t>konference</a:t>
              </a:r>
              <a:endParaRPr kumimoji="0" lang="cs-CZ" altLang="cs-CZ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9" name="Rectangle 8"/>
            <p:cNvSpPr>
              <a:spLocks noChangeArrowheads="1"/>
            </p:cNvSpPr>
            <p:nvPr/>
          </p:nvSpPr>
          <p:spPr bwMode="auto">
            <a:xfrm>
              <a:off x="112" y="2823"/>
              <a:ext cx="307" cy="1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cs-CZ" altLang="cs-CZ" sz="12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Georgia" panose="02040502050405020303" pitchFamily="18" charset="0"/>
                </a:rPr>
                <a:t>ETIK</a:t>
              </a:r>
              <a:endParaRPr kumimoji="0" lang="cs-CZ" altLang="cs-CZ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0" name="Rectangle 9"/>
            <p:cNvSpPr>
              <a:spLocks noChangeArrowheads="1"/>
            </p:cNvSpPr>
            <p:nvPr/>
          </p:nvSpPr>
          <p:spPr bwMode="auto">
            <a:xfrm>
              <a:off x="520" y="2823"/>
              <a:ext cx="1941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cs-CZ" altLang="cs-CZ" sz="1200" dirty="0" smtClean="0">
                  <a:solidFill>
                    <a:srgbClr val="000000"/>
                  </a:solidFill>
                  <a:latin typeface="Georgia" panose="02040502050405020303" pitchFamily="18" charset="0"/>
                </a:rPr>
                <a:t>2 </a:t>
              </a:r>
              <a:r>
                <a:rPr kumimoji="0" lang="cs-CZ" altLang="cs-CZ" sz="12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Georgia" panose="02040502050405020303" pitchFamily="18" charset="0"/>
                </a:rPr>
                <a:t>články v recenzovaném časopise, 1 recenze</a:t>
              </a:r>
              <a:endParaRPr kumimoji="0" lang="cs-CZ" altLang="cs-CZ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1" name="Rectangle 10"/>
            <p:cNvSpPr>
              <a:spLocks noChangeArrowheads="1"/>
            </p:cNvSpPr>
            <p:nvPr/>
          </p:nvSpPr>
          <p:spPr bwMode="auto">
            <a:xfrm>
              <a:off x="3153" y="2823"/>
              <a:ext cx="1386" cy="1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cs-CZ" altLang="cs-CZ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Georgia" panose="02040502050405020303" pitchFamily="18" charset="0"/>
                </a:rPr>
                <a:t>2 aktivní účasti na konferencích</a:t>
              </a:r>
              <a:endParaRPr kumimoji="0" lang="cs-CZ" altLang="cs-CZ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2" name="Rectangle 11"/>
            <p:cNvSpPr>
              <a:spLocks noChangeArrowheads="1"/>
            </p:cNvSpPr>
            <p:nvPr/>
          </p:nvSpPr>
          <p:spPr bwMode="auto">
            <a:xfrm>
              <a:off x="112" y="2958"/>
              <a:ext cx="275" cy="1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cs-CZ" altLang="cs-CZ" sz="12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Georgia" panose="02040502050405020303" pitchFamily="18" charset="0"/>
                </a:rPr>
                <a:t>ENV</a:t>
              </a:r>
              <a:endParaRPr kumimoji="0" lang="cs-CZ" altLang="cs-CZ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3" name="Rectangle 12"/>
            <p:cNvSpPr>
              <a:spLocks noChangeArrowheads="1"/>
            </p:cNvSpPr>
            <p:nvPr/>
          </p:nvSpPr>
          <p:spPr bwMode="auto">
            <a:xfrm>
              <a:off x="520" y="2958"/>
              <a:ext cx="2409" cy="1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cs-CZ" altLang="cs-CZ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Georgia" panose="02040502050405020303" pitchFamily="18" charset="0"/>
                </a:rPr>
                <a:t>2 články v recenzovaném časopise (1 s impakt faktorem)</a:t>
              </a:r>
              <a:endParaRPr kumimoji="0" lang="cs-CZ" altLang="cs-CZ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4" name="Rectangle 13"/>
            <p:cNvSpPr>
              <a:spLocks noChangeArrowheads="1"/>
            </p:cNvSpPr>
            <p:nvPr/>
          </p:nvSpPr>
          <p:spPr bwMode="auto">
            <a:xfrm>
              <a:off x="3153" y="2958"/>
              <a:ext cx="1246" cy="1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cs-CZ" altLang="cs-CZ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Georgia" panose="02040502050405020303" pitchFamily="18" charset="0"/>
                </a:rPr>
                <a:t>1 aktivní účast na konferenci</a:t>
              </a:r>
              <a:endParaRPr kumimoji="0" lang="cs-CZ" altLang="cs-CZ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5" name="Rectangle 14"/>
            <p:cNvSpPr>
              <a:spLocks noChangeArrowheads="1"/>
            </p:cNvSpPr>
            <p:nvPr/>
          </p:nvSpPr>
          <p:spPr bwMode="auto">
            <a:xfrm>
              <a:off x="112" y="3092"/>
              <a:ext cx="153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cs-CZ" altLang="cs-CZ" sz="12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Georgia" panose="02040502050405020303" pitchFamily="18" charset="0"/>
                </a:rPr>
                <a:t>OA</a:t>
              </a:r>
              <a:endParaRPr kumimoji="0" lang="cs-CZ" altLang="cs-CZ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6" name="Rectangle 15"/>
            <p:cNvSpPr>
              <a:spLocks noChangeArrowheads="1"/>
            </p:cNvSpPr>
            <p:nvPr/>
          </p:nvSpPr>
          <p:spPr bwMode="auto">
            <a:xfrm>
              <a:off x="520" y="3092"/>
              <a:ext cx="1476" cy="1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cs-CZ" altLang="cs-CZ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Georgia" panose="02040502050405020303" pitchFamily="18" charset="0"/>
                </a:rPr>
                <a:t>2 články v recenzovaném časopise</a:t>
              </a:r>
              <a:endParaRPr kumimoji="0" lang="cs-CZ" altLang="cs-CZ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7" name="Rectangle 16"/>
            <p:cNvSpPr>
              <a:spLocks noChangeArrowheads="1"/>
            </p:cNvSpPr>
            <p:nvPr/>
          </p:nvSpPr>
          <p:spPr bwMode="auto">
            <a:xfrm>
              <a:off x="3153" y="3092"/>
              <a:ext cx="1386" cy="1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cs-CZ" altLang="cs-CZ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Georgia" panose="02040502050405020303" pitchFamily="18" charset="0"/>
                </a:rPr>
                <a:t>2 aktivní účasti na konferencích</a:t>
              </a:r>
              <a:endParaRPr kumimoji="0" lang="cs-CZ" altLang="cs-CZ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8" name="Rectangle 17"/>
            <p:cNvSpPr>
              <a:spLocks noChangeArrowheads="1"/>
            </p:cNvSpPr>
            <p:nvPr/>
          </p:nvSpPr>
          <p:spPr bwMode="auto">
            <a:xfrm>
              <a:off x="112" y="3227"/>
              <a:ext cx="326" cy="1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cs-CZ" altLang="cs-CZ" sz="12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Georgia" panose="02040502050405020303" pitchFamily="18" charset="0"/>
                </a:rPr>
                <a:t>HISO</a:t>
              </a:r>
              <a:endParaRPr kumimoji="0" lang="cs-CZ" altLang="cs-CZ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9" name="Rectangle 18"/>
            <p:cNvSpPr>
              <a:spLocks noChangeArrowheads="1"/>
            </p:cNvSpPr>
            <p:nvPr/>
          </p:nvSpPr>
          <p:spPr bwMode="auto">
            <a:xfrm>
              <a:off x="520" y="3227"/>
              <a:ext cx="1476" cy="1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cs-CZ" altLang="cs-CZ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Georgia" panose="02040502050405020303" pitchFamily="18" charset="0"/>
                </a:rPr>
                <a:t>2 články v recenzovaném časopise</a:t>
              </a:r>
              <a:endParaRPr kumimoji="0" lang="cs-CZ" altLang="cs-CZ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0" name="Rectangle 19"/>
            <p:cNvSpPr>
              <a:spLocks noChangeArrowheads="1"/>
            </p:cNvSpPr>
            <p:nvPr/>
          </p:nvSpPr>
          <p:spPr bwMode="auto">
            <a:xfrm>
              <a:off x="3153" y="3227"/>
              <a:ext cx="1808" cy="1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cs-CZ" altLang="cs-CZ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Georgia" panose="02040502050405020303" pitchFamily="18" charset="0"/>
                </a:rPr>
                <a:t>1 aktivní účast na mezinárodní konferenci</a:t>
              </a:r>
              <a:endParaRPr kumimoji="0" lang="cs-CZ" altLang="cs-CZ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1" name="Rectangle 20"/>
            <p:cNvSpPr>
              <a:spLocks noChangeArrowheads="1"/>
            </p:cNvSpPr>
            <p:nvPr/>
          </p:nvSpPr>
          <p:spPr bwMode="auto">
            <a:xfrm>
              <a:off x="112" y="3362"/>
              <a:ext cx="256" cy="1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cs-CZ" altLang="cs-CZ" sz="12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Georgia" panose="02040502050405020303" pitchFamily="18" charset="0"/>
                </a:rPr>
                <a:t>SOS</a:t>
              </a:r>
              <a:endParaRPr kumimoji="0" lang="cs-CZ" altLang="cs-CZ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2" name="Rectangle 21"/>
            <p:cNvSpPr>
              <a:spLocks noChangeArrowheads="1"/>
            </p:cNvSpPr>
            <p:nvPr/>
          </p:nvSpPr>
          <p:spPr bwMode="auto">
            <a:xfrm>
              <a:off x="520" y="3362"/>
              <a:ext cx="2434" cy="1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cs-CZ" altLang="cs-CZ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Georgia" panose="02040502050405020303" pitchFamily="18" charset="0"/>
                </a:rPr>
                <a:t>2 články v recenzovaném časopise (jeden v zahraničním)</a:t>
              </a:r>
              <a:endParaRPr kumimoji="0" lang="cs-CZ" altLang="cs-CZ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3" name="Rectangle 22"/>
            <p:cNvSpPr>
              <a:spLocks noChangeArrowheads="1"/>
            </p:cNvSpPr>
            <p:nvPr/>
          </p:nvSpPr>
          <p:spPr bwMode="auto">
            <a:xfrm>
              <a:off x="3153" y="3362"/>
              <a:ext cx="1246" cy="1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cs-CZ" altLang="cs-CZ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Georgia" panose="02040502050405020303" pitchFamily="18" charset="0"/>
                </a:rPr>
                <a:t>1 aktivní účast na konferenci</a:t>
              </a:r>
              <a:endParaRPr kumimoji="0" lang="cs-CZ" altLang="cs-CZ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4" name="Rectangle 23"/>
            <p:cNvSpPr>
              <a:spLocks noChangeArrowheads="1"/>
            </p:cNvSpPr>
            <p:nvPr/>
          </p:nvSpPr>
          <p:spPr bwMode="auto">
            <a:xfrm>
              <a:off x="112" y="3496"/>
              <a:ext cx="262" cy="1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cs-CZ" altLang="cs-CZ" sz="12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Georgia" panose="02040502050405020303" pitchFamily="18" charset="0"/>
                </a:rPr>
                <a:t>NFF</a:t>
              </a:r>
              <a:endParaRPr kumimoji="0" lang="cs-CZ" altLang="cs-CZ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5" name="Rectangle 24"/>
            <p:cNvSpPr>
              <a:spLocks noChangeArrowheads="1"/>
            </p:cNvSpPr>
            <p:nvPr/>
          </p:nvSpPr>
          <p:spPr bwMode="auto">
            <a:xfrm>
              <a:off x="520" y="3496"/>
              <a:ext cx="1476" cy="1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cs-CZ" altLang="cs-CZ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Georgia" panose="02040502050405020303" pitchFamily="18" charset="0"/>
                </a:rPr>
                <a:t>2 články v recenzovaném časopise</a:t>
              </a:r>
              <a:endParaRPr kumimoji="0" lang="cs-CZ" altLang="cs-CZ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6" name="Rectangle 25"/>
            <p:cNvSpPr>
              <a:spLocks noChangeArrowheads="1"/>
            </p:cNvSpPr>
            <p:nvPr/>
          </p:nvSpPr>
          <p:spPr bwMode="auto">
            <a:xfrm>
              <a:off x="3153" y="3496"/>
              <a:ext cx="1386" cy="1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cs-CZ" altLang="cs-CZ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Georgia" panose="02040502050405020303" pitchFamily="18" charset="0"/>
                </a:rPr>
                <a:t>2 aktivní účasti na konferencích</a:t>
              </a:r>
              <a:endParaRPr kumimoji="0" lang="cs-CZ" altLang="cs-CZ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7" name="Rectangle 26"/>
            <p:cNvSpPr>
              <a:spLocks noChangeArrowheads="1"/>
            </p:cNvSpPr>
            <p:nvPr/>
          </p:nvSpPr>
          <p:spPr bwMode="auto">
            <a:xfrm>
              <a:off x="112" y="3631"/>
              <a:ext cx="292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cs-CZ" altLang="cs-CZ" sz="12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Georgia" panose="02040502050405020303" pitchFamily="18" charset="0"/>
                </a:rPr>
                <a:t>SEKD</a:t>
              </a:r>
              <a:endParaRPr kumimoji="0" lang="cs-CZ" altLang="cs-CZ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8" name="Rectangle 27"/>
            <p:cNvSpPr>
              <a:spLocks noChangeArrowheads="1"/>
            </p:cNvSpPr>
            <p:nvPr/>
          </p:nvSpPr>
          <p:spPr bwMode="auto">
            <a:xfrm>
              <a:off x="520" y="3631"/>
              <a:ext cx="1476" cy="1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cs-CZ" altLang="cs-CZ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Georgia" panose="02040502050405020303" pitchFamily="18" charset="0"/>
                </a:rPr>
                <a:t>2 články v recenzovaném časopise</a:t>
              </a:r>
              <a:endParaRPr kumimoji="0" lang="cs-CZ" altLang="cs-CZ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9" name="Rectangle 28"/>
            <p:cNvSpPr>
              <a:spLocks noChangeArrowheads="1"/>
            </p:cNvSpPr>
            <p:nvPr/>
          </p:nvSpPr>
          <p:spPr bwMode="auto">
            <a:xfrm>
              <a:off x="3146" y="3644"/>
              <a:ext cx="121" cy="14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cs-CZ" altLang="cs-CZ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1 </a:t>
              </a:r>
              <a:endParaRPr kumimoji="0" lang="cs-CZ" altLang="cs-CZ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0" name="Rectangle 29"/>
            <p:cNvSpPr>
              <a:spLocks noChangeArrowheads="1"/>
            </p:cNvSpPr>
            <p:nvPr/>
          </p:nvSpPr>
          <p:spPr bwMode="auto">
            <a:xfrm>
              <a:off x="3210" y="3637"/>
              <a:ext cx="1744" cy="1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cs-CZ" altLang="cs-CZ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Georgia" panose="02040502050405020303" pitchFamily="18" charset="0"/>
                </a:rPr>
                <a:t>aktivní účast na mezinárodní konferenci</a:t>
              </a:r>
              <a:endParaRPr kumimoji="0" lang="cs-CZ" altLang="cs-CZ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1" name="Rectangle 30"/>
            <p:cNvSpPr>
              <a:spLocks noChangeArrowheads="1"/>
            </p:cNvSpPr>
            <p:nvPr/>
          </p:nvSpPr>
          <p:spPr bwMode="auto">
            <a:xfrm>
              <a:off x="112" y="3765"/>
              <a:ext cx="256" cy="1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cs-CZ" altLang="cs-CZ" sz="12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Georgia" panose="02040502050405020303" pitchFamily="18" charset="0"/>
                </a:rPr>
                <a:t>SFK</a:t>
              </a:r>
              <a:endParaRPr kumimoji="0" lang="cs-CZ" altLang="cs-CZ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2" name="Rectangle 31"/>
            <p:cNvSpPr>
              <a:spLocks noChangeArrowheads="1"/>
            </p:cNvSpPr>
            <p:nvPr/>
          </p:nvSpPr>
          <p:spPr bwMode="auto">
            <a:xfrm>
              <a:off x="520" y="3765"/>
              <a:ext cx="1508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cs-CZ" altLang="cs-CZ" sz="12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Georgia" panose="02040502050405020303" pitchFamily="18" charset="0"/>
                </a:rPr>
                <a:t>2 články v recenzovaném časopise </a:t>
              </a:r>
              <a:endParaRPr kumimoji="0" lang="cs-CZ" altLang="cs-CZ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3" name="Rectangle 32"/>
            <p:cNvSpPr>
              <a:spLocks noChangeArrowheads="1"/>
            </p:cNvSpPr>
            <p:nvPr/>
          </p:nvSpPr>
          <p:spPr bwMode="auto">
            <a:xfrm>
              <a:off x="3153" y="3765"/>
              <a:ext cx="1823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cs-CZ" altLang="cs-CZ" sz="1200" dirty="0">
                  <a:solidFill>
                    <a:srgbClr val="000000"/>
                  </a:solidFill>
                  <a:latin typeface="Georgia" panose="02040502050405020303" pitchFamily="18" charset="0"/>
                </a:rPr>
                <a:t>2</a:t>
              </a:r>
              <a:r>
                <a:rPr kumimoji="0" lang="cs-CZ" altLang="cs-CZ" sz="12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Georgia" panose="02040502050405020303" pitchFamily="18" charset="0"/>
                </a:rPr>
                <a:t> aktivní účasti na mezinárodní konferenci</a:t>
              </a:r>
              <a:endParaRPr kumimoji="0" lang="cs-CZ" altLang="cs-CZ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4" name="Rectangle 33"/>
            <p:cNvSpPr>
              <a:spLocks noChangeArrowheads="1"/>
            </p:cNvSpPr>
            <p:nvPr/>
          </p:nvSpPr>
          <p:spPr bwMode="auto">
            <a:xfrm>
              <a:off x="112" y="3900"/>
              <a:ext cx="192" cy="1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cs-CZ" altLang="cs-CZ" sz="12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Georgia" panose="02040502050405020303" pitchFamily="18" charset="0"/>
                </a:rPr>
                <a:t>SD</a:t>
              </a:r>
              <a:endParaRPr kumimoji="0" lang="cs-CZ" altLang="cs-CZ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5" name="Rectangle 34"/>
            <p:cNvSpPr>
              <a:spLocks noChangeArrowheads="1"/>
            </p:cNvSpPr>
            <p:nvPr/>
          </p:nvSpPr>
          <p:spPr bwMode="auto">
            <a:xfrm>
              <a:off x="520" y="3900"/>
              <a:ext cx="2434" cy="1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cs-CZ" altLang="cs-CZ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Georgia" panose="02040502050405020303" pitchFamily="18" charset="0"/>
                </a:rPr>
                <a:t>2 články v recenzovaném časopise (jeden v zahraničním)</a:t>
              </a:r>
              <a:endParaRPr kumimoji="0" lang="cs-CZ" altLang="cs-CZ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6" name="Rectangle 35"/>
            <p:cNvSpPr>
              <a:spLocks noChangeArrowheads="1"/>
            </p:cNvSpPr>
            <p:nvPr/>
          </p:nvSpPr>
          <p:spPr bwMode="auto">
            <a:xfrm>
              <a:off x="3153" y="3900"/>
              <a:ext cx="2204" cy="1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cs-CZ" altLang="cs-CZ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Georgia" panose="02040502050405020303" pitchFamily="18" charset="0"/>
                </a:rPr>
                <a:t>2 aktivní účasti na konferencích (jedna v zahraničí)</a:t>
              </a:r>
              <a:endParaRPr kumimoji="0" lang="cs-CZ" altLang="cs-CZ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7" name="Rectangle 36"/>
            <p:cNvSpPr>
              <a:spLocks noChangeArrowheads="1"/>
            </p:cNvSpPr>
            <p:nvPr/>
          </p:nvSpPr>
          <p:spPr bwMode="auto">
            <a:xfrm>
              <a:off x="112" y="4035"/>
              <a:ext cx="179" cy="1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cs-CZ" altLang="cs-CZ" sz="12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Georgia" panose="02040502050405020303" pitchFamily="18" charset="0"/>
                </a:rPr>
                <a:t>SP</a:t>
              </a:r>
              <a:endParaRPr kumimoji="0" lang="cs-CZ" altLang="cs-CZ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8" name="Rectangle 37"/>
            <p:cNvSpPr>
              <a:spLocks noChangeArrowheads="1"/>
            </p:cNvSpPr>
            <p:nvPr/>
          </p:nvSpPr>
          <p:spPr bwMode="auto">
            <a:xfrm>
              <a:off x="520" y="4035"/>
              <a:ext cx="1447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cs-CZ" altLang="cs-CZ" sz="1200" dirty="0">
                  <a:solidFill>
                    <a:srgbClr val="000000"/>
                  </a:solidFill>
                  <a:latin typeface="Georgia" panose="02040502050405020303" pitchFamily="18" charset="0"/>
                </a:rPr>
                <a:t>2</a:t>
              </a:r>
              <a:r>
                <a:rPr kumimoji="0" lang="cs-CZ" altLang="cs-CZ" sz="12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Georgia" panose="02040502050405020303" pitchFamily="18" charset="0"/>
                </a:rPr>
                <a:t> články v recenzovaném časopise</a:t>
              </a:r>
              <a:endParaRPr kumimoji="0" lang="cs-CZ" altLang="cs-CZ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9" name="Rectangle 38"/>
            <p:cNvSpPr>
              <a:spLocks noChangeArrowheads="1"/>
            </p:cNvSpPr>
            <p:nvPr/>
          </p:nvSpPr>
          <p:spPr bwMode="auto">
            <a:xfrm>
              <a:off x="3153" y="4035"/>
              <a:ext cx="1246" cy="1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cs-CZ" altLang="cs-CZ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Georgia" panose="02040502050405020303" pitchFamily="18" charset="0"/>
                </a:rPr>
                <a:t>1 aktivní účast na konferenci</a:t>
              </a:r>
              <a:endParaRPr kumimoji="0" lang="cs-CZ" altLang="cs-CZ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0" name="Line 39"/>
            <p:cNvSpPr>
              <a:spLocks noChangeShapeType="1"/>
            </p:cNvSpPr>
            <p:nvPr/>
          </p:nvSpPr>
          <p:spPr bwMode="auto">
            <a:xfrm flipV="1">
              <a:off x="86" y="2695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41" name="Rectangle 40"/>
            <p:cNvSpPr>
              <a:spLocks noChangeArrowheads="1"/>
            </p:cNvSpPr>
            <p:nvPr/>
          </p:nvSpPr>
          <p:spPr bwMode="auto">
            <a:xfrm>
              <a:off x="86" y="2689"/>
              <a:ext cx="6" cy="6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42" name="Line 41"/>
            <p:cNvSpPr>
              <a:spLocks noChangeShapeType="1"/>
            </p:cNvSpPr>
            <p:nvPr/>
          </p:nvSpPr>
          <p:spPr bwMode="auto">
            <a:xfrm flipV="1">
              <a:off x="495" y="2695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43" name="Rectangle 42"/>
            <p:cNvSpPr>
              <a:spLocks noChangeArrowheads="1"/>
            </p:cNvSpPr>
            <p:nvPr/>
          </p:nvSpPr>
          <p:spPr bwMode="auto">
            <a:xfrm>
              <a:off x="495" y="2689"/>
              <a:ext cx="6" cy="6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44" name="Line 43"/>
            <p:cNvSpPr>
              <a:spLocks noChangeShapeType="1"/>
            </p:cNvSpPr>
            <p:nvPr/>
          </p:nvSpPr>
          <p:spPr bwMode="auto">
            <a:xfrm flipV="1">
              <a:off x="3127" y="2695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45" name="Rectangle 44"/>
            <p:cNvSpPr>
              <a:spLocks noChangeArrowheads="1"/>
            </p:cNvSpPr>
            <p:nvPr/>
          </p:nvSpPr>
          <p:spPr bwMode="auto">
            <a:xfrm>
              <a:off x="3127" y="2689"/>
              <a:ext cx="7" cy="6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46" name="Rectangle 45"/>
            <p:cNvSpPr>
              <a:spLocks noChangeArrowheads="1"/>
            </p:cNvSpPr>
            <p:nvPr/>
          </p:nvSpPr>
          <p:spPr bwMode="auto">
            <a:xfrm>
              <a:off x="92" y="2689"/>
              <a:ext cx="5578" cy="1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47" name="Line 46"/>
            <p:cNvSpPr>
              <a:spLocks noChangeShapeType="1"/>
            </p:cNvSpPr>
            <p:nvPr/>
          </p:nvSpPr>
          <p:spPr bwMode="auto">
            <a:xfrm flipV="1">
              <a:off x="5664" y="2695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48" name="Rectangle 47"/>
            <p:cNvSpPr>
              <a:spLocks noChangeArrowheads="1"/>
            </p:cNvSpPr>
            <p:nvPr/>
          </p:nvSpPr>
          <p:spPr bwMode="auto">
            <a:xfrm>
              <a:off x="5664" y="2689"/>
              <a:ext cx="6" cy="6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49" name="Rectangle 48"/>
            <p:cNvSpPr>
              <a:spLocks noChangeArrowheads="1"/>
            </p:cNvSpPr>
            <p:nvPr/>
          </p:nvSpPr>
          <p:spPr bwMode="auto">
            <a:xfrm>
              <a:off x="92" y="2823"/>
              <a:ext cx="5578" cy="13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50" name="Rectangle 49"/>
            <p:cNvSpPr>
              <a:spLocks noChangeArrowheads="1"/>
            </p:cNvSpPr>
            <p:nvPr/>
          </p:nvSpPr>
          <p:spPr bwMode="auto">
            <a:xfrm>
              <a:off x="92" y="2958"/>
              <a:ext cx="5578" cy="13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51" name="Rectangle 50"/>
            <p:cNvSpPr>
              <a:spLocks noChangeArrowheads="1"/>
            </p:cNvSpPr>
            <p:nvPr/>
          </p:nvSpPr>
          <p:spPr bwMode="auto">
            <a:xfrm>
              <a:off x="92" y="3092"/>
              <a:ext cx="5578" cy="13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52" name="Rectangle 51"/>
            <p:cNvSpPr>
              <a:spLocks noChangeArrowheads="1"/>
            </p:cNvSpPr>
            <p:nvPr/>
          </p:nvSpPr>
          <p:spPr bwMode="auto">
            <a:xfrm>
              <a:off x="92" y="3227"/>
              <a:ext cx="5578" cy="13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53" name="Rectangle 52"/>
            <p:cNvSpPr>
              <a:spLocks noChangeArrowheads="1"/>
            </p:cNvSpPr>
            <p:nvPr/>
          </p:nvSpPr>
          <p:spPr bwMode="auto">
            <a:xfrm>
              <a:off x="92" y="3362"/>
              <a:ext cx="5578" cy="1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54" name="Rectangle 53"/>
            <p:cNvSpPr>
              <a:spLocks noChangeArrowheads="1"/>
            </p:cNvSpPr>
            <p:nvPr/>
          </p:nvSpPr>
          <p:spPr bwMode="auto">
            <a:xfrm>
              <a:off x="92" y="3496"/>
              <a:ext cx="5578" cy="13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55" name="Rectangle 54"/>
            <p:cNvSpPr>
              <a:spLocks noChangeArrowheads="1"/>
            </p:cNvSpPr>
            <p:nvPr/>
          </p:nvSpPr>
          <p:spPr bwMode="auto">
            <a:xfrm>
              <a:off x="92" y="3631"/>
              <a:ext cx="5578" cy="13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56" name="Rectangle 55"/>
            <p:cNvSpPr>
              <a:spLocks noChangeArrowheads="1"/>
            </p:cNvSpPr>
            <p:nvPr/>
          </p:nvSpPr>
          <p:spPr bwMode="auto">
            <a:xfrm>
              <a:off x="92" y="3765"/>
              <a:ext cx="5578" cy="13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57" name="Rectangle 56"/>
            <p:cNvSpPr>
              <a:spLocks noChangeArrowheads="1"/>
            </p:cNvSpPr>
            <p:nvPr/>
          </p:nvSpPr>
          <p:spPr bwMode="auto">
            <a:xfrm>
              <a:off x="92" y="3900"/>
              <a:ext cx="5578" cy="13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58" name="Rectangle 57"/>
            <p:cNvSpPr>
              <a:spLocks noChangeArrowheads="1"/>
            </p:cNvSpPr>
            <p:nvPr/>
          </p:nvSpPr>
          <p:spPr bwMode="auto">
            <a:xfrm>
              <a:off x="3134" y="4035"/>
              <a:ext cx="2536" cy="1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59" name="Rectangle 58"/>
            <p:cNvSpPr>
              <a:spLocks noChangeArrowheads="1"/>
            </p:cNvSpPr>
            <p:nvPr/>
          </p:nvSpPr>
          <p:spPr bwMode="auto">
            <a:xfrm>
              <a:off x="80" y="2689"/>
              <a:ext cx="12" cy="1493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60" name="Rectangle 59"/>
            <p:cNvSpPr>
              <a:spLocks noChangeArrowheads="1"/>
            </p:cNvSpPr>
            <p:nvPr/>
          </p:nvSpPr>
          <p:spPr bwMode="auto">
            <a:xfrm>
              <a:off x="489" y="2701"/>
              <a:ext cx="12" cy="1481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61" name="Rectangle 60"/>
            <p:cNvSpPr>
              <a:spLocks noChangeArrowheads="1"/>
            </p:cNvSpPr>
            <p:nvPr/>
          </p:nvSpPr>
          <p:spPr bwMode="auto">
            <a:xfrm>
              <a:off x="3121" y="2701"/>
              <a:ext cx="13" cy="1481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62" name="Rectangle 61"/>
            <p:cNvSpPr>
              <a:spLocks noChangeArrowheads="1"/>
            </p:cNvSpPr>
            <p:nvPr/>
          </p:nvSpPr>
          <p:spPr bwMode="auto">
            <a:xfrm>
              <a:off x="3134" y="4169"/>
              <a:ext cx="2536" cy="13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63" name="Rectangle 62"/>
            <p:cNvSpPr>
              <a:spLocks noChangeArrowheads="1"/>
            </p:cNvSpPr>
            <p:nvPr/>
          </p:nvSpPr>
          <p:spPr bwMode="auto">
            <a:xfrm>
              <a:off x="5657" y="2701"/>
              <a:ext cx="13" cy="1481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18432" name="Line 63"/>
            <p:cNvSpPr>
              <a:spLocks noChangeShapeType="1"/>
            </p:cNvSpPr>
            <p:nvPr/>
          </p:nvSpPr>
          <p:spPr bwMode="auto">
            <a:xfrm>
              <a:off x="86" y="4182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18433" name="Rectangle 64"/>
            <p:cNvSpPr>
              <a:spLocks noChangeArrowheads="1"/>
            </p:cNvSpPr>
            <p:nvPr/>
          </p:nvSpPr>
          <p:spPr bwMode="auto">
            <a:xfrm>
              <a:off x="86" y="4182"/>
              <a:ext cx="6" cy="6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18435" name="Line 65"/>
            <p:cNvSpPr>
              <a:spLocks noChangeShapeType="1"/>
            </p:cNvSpPr>
            <p:nvPr/>
          </p:nvSpPr>
          <p:spPr bwMode="auto">
            <a:xfrm>
              <a:off x="495" y="4182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18436" name="Rectangle 66"/>
            <p:cNvSpPr>
              <a:spLocks noChangeArrowheads="1"/>
            </p:cNvSpPr>
            <p:nvPr/>
          </p:nvSpPr>
          <p:spPr bwMode="auto">
            <a:xfrm>
              <a:off x="495" y="4182"/>
              <a:ext cx="6" cy="6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18437" name="Line 67"/>
            <p:cNvSpPr>
              <a:spLocks noChangeShapeType="1"/>
            </p:cNvSpPr>
            <p:nvPr/>
          </p:nvSpPr>
          <p:spPr bwMode="auto">
            <a:xfrm>
              <a:off x="3127" y="4182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18438" name="Rectangle 68"/>
            <p:cNvSpPr>
              <a:spLocks noChangeArrowheads="1"/>
            </p:cNvSpPr>
            <p:nvPr/>
          </p:nvSpPr>
          <p:spPr bwMode="auto">
            <a:xfrm>
              <a:off x="3127" y="4182"/>
              <a:ext cx="7" cy="6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18439" name="Line 69"/>
            <p:cNvSpPr>
              <a:spLocks noChangeShapeType="1"/>
            </p:cNvSpPr>
            <p:nvPr/>
          </p:nvSpPr>
          <p:spPr bwMode="auto">
            <a:xfrm>
              <a:off x="5664" y="4182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18440" name="Rectangle 70"/>
            <p:cNvSpPr>
              <a:spLocks noChangeArrowheads="1"/>
            </p:cNvSpPr>
            <p:nvPr/>
          </p:nvSpPr>
          <p:spPr bwMode="auto">
            <a:xfrm>
              <a:off x="5664" y="4182"/>
              <a:ext cx="6" cy="6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18441" name="Line 71"/>
            <p:cNvSpPr>
              <a:spLocks noChangeShapeType="1"/>
            </p:cNvSpPr>
            <p:nvPr/>
          </p:nvSpPr>
          <p:spPr bwMode="auto">
            <a:xfrm>
              <a:off x="5670" y="2695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18442" name="Rectangle 72"/>
            <p:cNvSpPr>
              <a:spLocks noChangeArrowheads="1"/>
            </p:cNvSpPr>
            <p:nvPr/>
          </p:nvSpPr>
          <p:spPr bwMode="auto">
            <a:xfrm>
              <a:off x="5670" y="2695"/>
              <a:ext cx="6" cy="6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18443" name="Line 73"/>
            <p:cNvSpPr>
              <a:spLocks noChangeShapeType="1"/>
            </p:cNvSpPr>
            <p:nvPr/>
          </p:nvSpPr>
          <p:spPr bwMode="auto">
            <a:xfrm>
              <a:off x="5670" y="2830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18444" name="Rectangle 74"/>
            <p:cNvSpPr>
              <a:spLocks noChangeArrowheads="1"/>
            </p:cNvSpPr>
            <p:nvPr/>
          </p:nvSpPr>
          <p:spPr bwMode="auto">
            <a:xfrm>
              <a:off x="5670" y="2830"/>
              <a:ext cx="6" cy="6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18445" name="Line 75"/>
            <p:cNvSpPr>
              <a:spLocks noChangeShapeType="1"/>
            </p:cNvSpPr>
            <p:nvPr/>
          </p:nvSpPr>
          <p:spPr bwMode="auto">
            <a:xfrm>
              <a:off x="5670" y="2964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18446" name="Rectangle 76"/>
            <p:cNvSpPr>
              <a:spLocks noChangeArrowheads="1"/>
            </p:cNvSpPr>
            <p:nvPr/>
          </p:nvSpPr>
          <p:spPr bwMode="auto">
            <a:xfrm>
              <a:off x="5670" y="2964"/>
              <a:ext cx="6" cy="7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18447" name="Line 77"/>
            <p:cNvSpPr>
              <a:spLocks noChangeShapeType="1"/>
            </p:cNvSpPr>
            <p:nvPr/>
          </p:nvSpPr>
          <p:spPr bwMode="auto">
            <a:xfrm>
              <a:off x="5670" y="3099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18448" name="Rectangle 78"/>
            <p:cNvSpPr>
              <a:spLocks noChangeArrowheads="1"/>
            </p:cNvSpPr>
            <p:nvPr/>
          </p:nvSpPr>
          <p:spPr bwMode="auto">
            <a:xfrm>
              <a:off x="5670" y="3099"/>
              <a:ext cx="6" cy="6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18449" name="Line 79"/>
            <p:cNvSpPr>
              <a:spLocks noChangeShapeType="1"/>
            </p:cNvSpPr>
            <p:nvPr/>
          </p:nvSpPr>
          <p:spPr bwMode="auto">
            <a:xfrm>
              <a:off x="5670" y="3233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18450" name="Rectangle 80"/>
            <p:cNvSpPr>
              <a:spLocks noChangeArrowheads="1"/>
            </p:cNvSpPr>
            <p:nvPr/>
          </p:nvSpPr>
          <p:spPr bwMode="auto">
            <a:xfrm>
              <a:off x="5670" y="3233"/>
              <a:ext cx="6" cy="7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18451" name="Line 81"/>
            <p:cNvSpPr>
              <a:spLocks noChangeShapeType="1"/>
            </p:cNvSpPr>
            <p:nvPr/>
          </p:nvSpPr>
          <p:spPr bwMode="auto">
            <a:xfrm>
              <a:off x="5670" y="3368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18452" name="Rectangle 82"/>
            <p:cNvSpPr>
              <a:spLocks noChangeArrowheads="1"/>
            </p:cNvSpPr>
            <p:nvPr/>
          </p:nvSpPr>
          <p:spPr bwMode="auto">
            <a:xfrm>
              <a:off x="5670" y="3368"/>
              <a:ext cx="6" cy="6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18453" name="Line 83"/>
            <p:cNvSpPr>
              <a:spLocks noChangeShapeType="1"/>
            </p:cNvSpPr>
            <p:nvPr/>
          </p:nvSpPr>
          <p:spPr bwMode="auto">
            <a:xfrm>
              <a:off x="5670" y="3503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18454" name="Rectangle 84"/>
            <p:cNvSpPr>
              <a:spLocks noChangeArrowheads="1"/>
            </p:cNvSpPr>
            <p:nvPr/>
          </p:nvSpPr>
          <p:spPr bwMode="auto">
            <a:xfrm>
              <a:off x="5670" y="3503"/>
              <a:ext cx="6" cy="6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18455" name="Line 85"/>
            <p:cNvSpPr>
              <a:spLocks noChangeShapeType="1"/>
            </p:cNvSpPr>
            <p:nvPr/>
          </p:nvSpPr>
          <p:spPr bwMode="auto">
            <a:xfrm>
              <a:off x="5670" y="3637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18456" name="Rectangle 86"/>
            <p:cNvSpPr>
              <a:spLocks noChangeArrowheads="1"/>
            </p:cNvSpPr>
            <p:nvPr/>
          </p:nvSpPr>
          <p:spPr bwMode="auto">
            <a:xfrm>
              <a:off x="5670" y="3637"/>
              <a:ext cx="6" cy="7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18457" name="Line 87"/>
            <p:cNvSpPr>
              <a:spLocks noChangeShapeType="1"/>
            </p:cNvSpPr>
            <p:nvPr/>
          </p:nvSpPr>
          <p:spPr bwMode="auto">
            <a:xfrm>
              <a:off x="5670" y="3772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18458" name="Rectangle 88"/>
            <p:cNvSpPr>
              <a:spLocks noChangeArrowheads="1"/>
            </p:cNvSpPr>
            <p:nvPr/>
          </p:nvSpPr>
          <p:spPr bwMode="auto">
            <a:xfrm>
              <a:off x="5670" y="3772"/>
              <a:ext cx="6" cy="6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18459" name="Line 89"/>
            <p:cNvSpPr>
              <a:spLocks noChangeShapeType="1"/>
            </p:cNvSpPr>
            <p:nvPr/>
          </p:nvSpPr>
          <p:spPr bwMode="auto">
            <a:xfrm>
              <a:off x="5670" y="3906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18460" name="Rectangle 90"/>
            <p:cNvSpPr>
              <a:spLocks noChangeArrowheads="1"/>
            </p:cNvSpPr>
            <p:nvPr/>
          </p:nvSpPr>
          <p:spPr bwMode="auto">
            <a:xfrm>
              <a:off x="5670" y="3906"/>
              <a:ext cx="6" cy="7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18461" name="Line 91"/>
            <p:cNvSpPr>
              <a:spLocks noChangeShapeType="1"/>
            </p:cNvSpPr>
            <p:nvPr/>
          </p:nvSpPr>
          <p:spPr bwMode="auto">
            <a:xfrm>
              <a:off x="5670" y="4041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18462" name="Rectangle 92"/>
            <p:cNvSpPr>
              <a:spLocks noChangeArrowheads="1"/>
            </p:cNvSpPr>
            <p:nvPr/>
          </p:nvSpPr>
          <p:spPr bwMode="auto">
            <a:xfrm>
              <a:off x="5670" y="4041"/>
              <a:ext cx="6" cy="6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18463" name="Line 93"/>
            <p:cNvSpPr>
              <a:spLocks noChangeShapeType="1"/>
            </p:cNvSpPr>
            <p:nvPr/>
          </p:nvSpPr>
          <p:spPr bwMode="auto">
            <a:xfrm>
              <a:off x="5670" y="4176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18464" name="Rectangle 94"/>
            <p:cNvSpPr>
              <a:spLocks noChangeArrowheads="1"/>
            </p:cNvSpPr>
            <p:nvPr/>
          </p:nvSpPr>
          <p:spPr bwMode="auto">
            <a:xfrm>
              <a:off x="5670" y="4176"/>
              <a:ext cx="6" cy="6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</p:grp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472488" cy="1143000"/>
          </a:xfrm>
        </p:spPr>
        <p:txBody>
          <a:bodyPr anchor="t"/>
          <a:lstStyle/>
          <a:p>
            <a:pPr eaLnBrk="1" hangingPunct="1"/>
            <a:r>
              <a:rPr lang="cs-CZ" sz="3800" dirty="0" smtClean="0">
                <a:solidFill>
                  <a:srgbClr val="7B9899"/>
                </a:solidFill>
              </a:rPr>
              <a:t>Zahraniční stáže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algn="just" eaLnBrk="1" hangingPunct="1">
              <a:spcAft>
                <a:spcPts val="1800"/>
              </a:spcAft>
            </a:pPr>
            <a:r>
              <a:rPr lang="cs-CZ" dirty="0" smtClean="0"/>
              <a:t>Zahraniční stáže jsou povinnou součástí studijního plánu, je třeba </a:t>
            </a:r>
          </a:p>
          <a:p>
            <a:pPr lvl="1" algn="just" eaLnBrk="1" hangingPunct="1">
              <a:spcAft>
                <a:spcPts val="1800"/>
              </a:spcAft>
            </a:pPr>
            <a:r>
              <a:rPr lang="cs-CZ" dirty="0" smtClean="0"/>
              <a:t>Založit </a:t>
            </a:r>
            <a:r>
              <a:rPr lang="cs-CZ" dirty="0" smtClean="0"/>
              <a:t>záznam stáže do SIS v modulu Evidence stáží</a:t>
            </a:r>
          </a:p>
          <a:p>
            <a:pPr lvl="1" algn="just" eaLnBrk="1" hangingPunct="1">
              <a:spcAft>
                <a:spcPts val="1800"/>
              </a:spcAft>
            </a:pPr>
            <a:r>
              <a:rPr lang="cs-CZ" dirty="0" smtClean="0"/>
              <a:t>Potvrzení o absolvované stáži vložit po skončení stáže do SIS</a:t>
            </a:r>
          </a:p>
          <a:p>
            <a:pPr lvl="1" algn="just" eaLnBrk="1" hangingPunct="1">
              <a:spcAft>
                <a:spcPts val="1800"/>
              </a:spcAft>
            </a:pPr>
            <a:r>
              <a:rPr lang="cs-CZ" dirty="0" smtClean="0"/>
              <a:t>Do plánu lze zařadit i krátkodobé stáže</a:t>
            </a:r>
          </a:p>
          <a:p>
            <a:pPr lvl="1" algn="just" eaLnBrk="1" hangingPunct="1">
              <a:spcAft>
                <a:spcPts val="1800"/>
              </a:spcAft>
            </a:pPr>
            <a:r>
              <a:rPr lang="cs-CZ" dirty="0" smtClean="0"/>
              <a:t>Povinnost lze splnit i složením z více kratších částí</a:t>
            </a:r>
          </a:p>
          <a:p>
            <a:pPr lvl="1" algn="just" eaLnBrk="1" hangingPunct="1">
              <a:spcAft>
                <a:spcPts val="1800"/>
              </a:spcAft>
            </a:pPr>
            <a:r>
              <a:rPr lang="cs-CZ" dirty="0" smtClean="0"/>
              <a:t>O relevantnosti stáže rozhoduje oborová rada</a:t>
            </a:r>
          </a:p>
          <a:p>
            <a:pPr marL="274638" lvl="1" indent="0" algn="just" eaLnBrk="1" hangingPunct="1">
              <a:spcAft>
                <a:spcPts val="1800"/>
              </a:spcAft>
              <a:buNone/>
            </a:pPr>
            <a:endParaRPr lang="cs-CZ" dirty="0" smtClean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Každoroční hodnocení studia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Každý akademický rok je zapotřebí v SIS vyplnit tzv. evaluační zprávu o uplynulém akademickém roce „hodnocení doktoranda“ = hodnocení ISP</a:t>
            </a:r>
          </a:p>
          <a:p>
            <a:r>
              <a:rPr lang="cs-CZ" dirty="0" smtClean="0"/>
              <a:t>Hodnotíte sami sebe, jak jste naplánované povinnosti splnili</a:t>
            </a:r>
          </a:p>
          <a:p>
            <a:r>
              <a:rPr lang="cs-CZ" dirty="0" smtClean="0"/>
              <a:t>Po vás hodnotí studium váš školitel</a:t>
            </a:r>
          </a:p>
          <a:p>
            <a:r>
              <a:rPr lang="cs-CZ" dirty="0" smtClean="0"/>
              <a:t>A nakonec hodnotí vaše studium oborová rada vašeho studia</a:t>
            </a:r>
          </a:p>
          <a:p>
            <a:r>
              <a:rPr lang="cs-CZ" dirty="0" smtClean="0"/>
              <a:t>Ta doporučí děkanovi, zda pokračovat či nepokračovat ve vašem studiu další akademický rok</a:t>
            </a:r>
          </a:p>
          <a:p>
            <a:endParaRPr lang="cs-CZ" dirty="0" smtClean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278705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Koho kontaktovat, když něco potřebujete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b="1" dirty="0" smtClean="0"/>
              <a:t>Studijní agenda </a:t>
            </a:r>
            <a:r>
              <a:rPr lang="cs-CZ" dirty="0" smtClean="0"/>
              <a:t>– Oddělení doktorských studií – kancelář 1.25</a:t>
            </a:r>
          </a:p>
          <a:p>
            <a:r>
              <a:rPr lang="cs-CZ" b="1" dirty="0" smtClean="0"/>
              <a:t>Evidence vědeckých výsledků </a:t>
            </a:r>
            <a:r>
              <a:rPr lang="cs-CZ" dirty="0" smtClean="0"/>
              <a:t>– Oddělení vědy FHS – kanceláře 1.23</a:t>
            </a:r>
          </a:p>
          <a:p>
            <a:r>
              <a:rPr lang="cs-CZ" b="1" dirty="0" smtClean="0"/>
              <a:t>Zahraniční spolupráce, stáže </a:t>
            </a:r>
            <a:r>
              <a:rPr lang="cs-CZ" dirty="0" smtClean="0"/>
              <a:t>– Zahraniční oddělení – kancelář 1.26</a:t>
            </a:r>
          </a:p>
          <a:p>
            <a:r>
              <a:rPr lang="cs-CZ" dirty="0" smtClean="0"/>
              <a:t>Kontakt: Pátkova 2137/5, Praha 8 Tel: 224 271 430</a:t>
            </a:r>
          </a:p>
          <a:p>
            <a:r>
              <a:rPr lang="cs-CZ" dirty="0" smtClean="0"/>
              <a:t>Maily: </a:t>
            </a:r>
          </a:p>
          <a:p>
            <a:pPr lvl="1"/>
            <a:r>
              <a:rPr lang="cs-CZ" dirty="0" smtClean="0">
                <a:hlinkClick r:id="rId2"/>
              </a:rPr>
              <a:t>phd@fhs.cuni.cz</a:t>
            </a:r>
            <a:endParaRPr lang="cs-CZ" dirty="0" smtClean="0"/>
          </a:p>
          <a:p>
            <a:pPr lvl="1"/>
            <a:r>
              <a:rPr lang="cs-CZ" dirty="0" smtClean="0">
                <a:hlinkClick r:id="rId3"/>
              </a:rPr>
              <a:t>jana.jenickova@fhs.cuni.cz</a:t>
            </a:r>
            <a:endParaRPr lang="cs-CZ" dirty="0" smtClean="0"/>
          </a:p>
          <a:p>
            <a:pPr lvl="1"/>
            <a:r>
              <a:rPr lang="cs-CZ" dirty="0" smtClean="0">
                <a:hlinkClick r:id="rId4"/>
              </a:rPr>
              <a:t>milada.pajgrtova@fhs.cuni.cz</a:t>
            </a:r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val="20162089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cs-CZ" dirty="0" smtClean="0"/>
              <a:t>Roční kontrola, co se kontroluje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spcAft>
                <a:spcPts val="1200"/>
              </a:spcAft>
            </a:pPr>
            <a:r>
              <a:rPr lang="cs-CZ" sz="2000" dirty="0" smtClean="0"/>
              <a:t>Zda student splnil vše, co si na daný akademický rok rozplánoval ve studijním plánu, tj. splněné zkoušky, vykázané publikace, stáže, další aktivity, apod.</a:t>
            </a:r>
          </a:p>
          <a:p>
            <a:pPr>
              <a:spcAft>
                <a:spcPts val="1200"/>
              </a:spcAft>
            </a:pPr>
            <a:r>
              <a:rPr lang="cs-CZ" sz="2000" dirty="0" smtClean="0"/>
              <a:t>Rozhodující pro kontrolu jsou povinnosti řádně zapsané, vykázané či atestované v SIS (u některých zkoušek je též sestaven písemný protokol o zkoušce).</a:t>
            </a:r>
          </a:p>
          <a:p>
            <a:pPr>
              <a:spcAft>
                <a:spcPts val="1200"/>
              </a:spcAft>
            </a:pPr>
            <a:r>
              <a:rPr lang="cs-CZ" sz="2000" dirty="0" smtClean="0"/>
              <a:t>Hodnocení studia se koná na škále A-B-C, od roku 2026/27 na škále A-B-C-D </a:t>
            </a:r>
          </a:p>
          <a:p>
            <a:pPr lvl="1">
              <a:spcAft>
                <a:spcPts val="0"/>
              </a:spcAft>
            </a:pPr>
            <a:r>
              <a:rPr lang="cs-CZ" sz="1900" b="1" dirty="0" smtClean="0"/>
              <a:t>Hodnocení A</a:t>
            </a:r>
            <a:r>
              <a:rPr lang="cs-CZ" sz="1900" dirty="0" smtClean="0"/>
              <a:t> znamená, že je vše v pořádku, vše jste splnili a vaše studium se doporučuje k pokračování.</a:t>
            </a:r>
          </a:p>
          <a:p>
            <a:pPr lvl="1">
              <a:spcAft>
                <a:spcPts val="0"/>
              </a:spcAft>
            </a:pPr>
            <a:r>
              <a:rPr lang="cs-CZ" sz="1900" b="1" dirty="0" smtClean="0"/>
              <a:t>Hodnocení B</a:t>
            </a:r>
            <a:r>
              <a:rPr lang="cs-CZ" sz="1900" dirty="0" smtClean="0"/>
              <a:t> znamená, že jste část svého plánu nesplnili</a:t>
            </a:r>
          </a:p>
          <a:p>
            <a:pPr lvl="1">
              <a:spcAft>
                <a:spcPts val="0"/>
              </a:spcAft>
            </a:pPr>
            <a:r>
              <a:rPr lang="cs-CZ" sz="1900" b="1" dirty="0" smtClean="0"/>
              <a:t>Hodnocení B se snížením doktorského příjmu na 50%</a:t>
            </a:r>
            <a:r>
              <a:rPr lang="cs-CZ" sz="1900" dirty="0" smtClean="0"/>
              <a:t> pro další akademický rok.</a:t>
            </a:r>
            <a:endParaRPr lang="cs-CZ" sz="1900" dirty="0"/>
          </a:p>
          <a:p>
            <a:pPr lvl="1">
              <a:spcAft>
                <a:spcPts val="0"/>
              </a:spcAft>
            </a:pPr>
            <a:r>
              <a:rPr lang="cs-CZ" sz="1900" b="1" dirty="0"/>
              <a:t>Hodnocení </a:t>
            </a:r>
            <a:r>
              <a:rPr lang="cs-CZ" sz="1900" b="1" dirty="0" smtClean="0"/>
              <a:t>C</a:t>
            </a:r>
            <a:r>
              <a:rPr lang="cs-CZ" sz="1900" dirty="0" smtClean="0"/>
              <a:t> </a:t>
            </a:r>
            <a:r>
              <a:rPr lang="cs-CZ" sz="1900" dirty="0" smtClean="0"/>
              <a:t>(později D) znamená </a:t>
            </a:r>
            <a:r>
              <a:rPr lang="cs-CZ" sz="1900" dirty="0"/>
              <a:t>návrh na ukončení studia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dirty="0" smtClean="0">
                <a:solidFill>
                  <a:srgbClr val="7B9899"/>
                </a:solidFill>
              </a:rPr>
              <a:t>Rozprava </a:t>
            </a:r>
            <a:r>
              <a:rPr lang="cs-CZ" dirty="0" smtClean="0">
                <a:solidFill>
                  <a:srgbClr val="7B9899"/>
                </a:solidFill>
              </a:rPr>
              <a:t>nad tématem disertační práce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>
            <a:normAutofit fontScale="77500" lnSpcReduction="20000"/>
          </a:bodyPr>
          <a:lstStyle/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endParaRPr lang="cs-CZ" dirty="0" smtClean="0"/>
          </a:p>
          <a:p>
            <a:pPr marL="274320" indent="-274320" eaLnBrk="1" fontAlgn="auto" hangingPunct="1">
              <a:spcAft>
                <a:spcPts val="1800"/>
              </a:spcAft>
              <a:buFont typeface="Wingdings 2"/>
              <a:buChar char=""/>
              <a:defRPr/>
            </a:pPr>
            <a:r>
              <a:rPr lang="cs-CZ" dirty="0" smtClean="0"/>
              <a:t>Součástí studia již nově </a:t>
            </a:r>
            <a:r>
              <a:rPr lang="cs-CZ" b="1" dirty="0" smtClean="0"/>
              <a:t>není Státní doktorská zkouška</a:t>
            </a:r>
            <a:r>
              <a:rPr lang="cs-CZ" dirty="0" smtClean="0"/>
              <a:t>. Byla nahrazena </a:t>
            </a:r>
            <a:r>
              <a:rPr lang="cs-CZ" b="1" dirty="0" smtClean="0"/>
              <a:t>Rozpravou nad tématem disertační práce</a:t>
            </a:r>
            <a:r>
              <a:rPr lang="cs-CZ" dirty="0" smtClean="0"/>
              <a:t> – </a:t>
            </a:r>
            <a:r>
              <a:rPr lang="cs-CZ" b="1" dirty="0" smtClean="0"/>
              <a:t>plněno v LS druhého ročníku studia </a:t>
            </a:r>
            <a:r>
              <a:rPr lang="cs-CZ" dirty="0" smtClean="0"/>
              <a:t>– OD </a:t>
            </a:r>
            <a:r>
              <a:rPr lang="cs-CZ" dirty="0" smtClean="0"/>
              <a:t>6/2025</a:t>
            </a:r>
          </a:p>
          <a:p>
            <a:r>
              <a:rPr lang="cs-CZ" dirty="0"/>
              <a:t>Studující předkládá prostřednictvím Oddělení doktorských studií fakulty nejméně s měsíčním předstihem před konáním rozpravy první draft své disertační práce, jež obsahuje: </a:t>
            </a:r>
            <a:r>
              <a:rPr lang="cs-CZ" b="1" dirty="0"/>
              <a:t>aktualizovanou strukturu a obsah disertace; teoretické ukotvení disertační práce; zvolenou metodologii; průběžný stav výzkumu disertační práce</a:t>
            </a:r>
            <a:r>
              <a:rPr lang="cs-CZ" dirty="0"/>
              <a:t>. </a:t>
            </a:r>
            <a:endParaRPr lang="cs-CZ" dirty="0" smtClean="0"/>
          </a:p>
          <a:p>
            <a:r>
              <a:rPr lang="cs-CZ" dirty="0" smtClean="0"/>
              <a:t>Podrobnosti </a:t>
            </a:r>
            <a:r>
              <a:rPr lang="cs-CZ" dirty="0"/>
              <a:t>formátu odevzdávaného materiálu jsou uvedeny pro každý program doktorského studia v sylabu předmětu rozpravy.</a:t>
            </a:r>
          </a:p>
          <a:p>
            <a:pPr marL="274320" indent="-274320" algn="just" eaLnBrk="1" fontAlgn="auto" hangingPunct="1">
              <a:spcAft>
                <a:spcPts val="1800"/>
              </a:spcAft>
              <a:buFont typeface="Wingdings 2"/>
              <a:buChar char=""/>
              <a:defRPr/>
            </a:pPr>
            <a:r>
              <a:rPr lang="cs-CZ" dirty="0" smtClean="0"/>
              <a:t>Hodnocení </a:t>
            </a:r>
            <a:r>
              <a:rPr lang="cs-CZ" dirty="0" smtClean="0"/>
              <a:t>je prospěl/neprospěl, neznámkuje se</a:t>
            </a:r>
          </a:p>
          <a:p>
            <a:pPr marL="274320" indent="-274320" algn="just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Obhajoba disertační práce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274320" indent="-274320" algn="just" eaLnBrk="1" fontAlgn="auto" hangingPunct="1">
              <a:spcAft>
                <a:spcPts val="1800"/>
              </a:spcAft>
              <a:buFont typeface="Wingdings 2"/>
              <a:buChar char=""/>
              <a:defRPr/>
            </a:pPr>
            <a:r>
              <a:rPr lang="cs-CZ" dirty="0" smtClean="0"/>
              <a:t>Poslední povinností studia je obhajoba disertační práce – k obhajobě je možné přistoupit po splnění všech dílčích povinností studia vč. publikačních</a:t>
            </a:r>
          </a:p>
          <a:p>
            <a:pPr marL="274320" indent="-274320" algn="just" eaLnBrk="1" fontAlgn="auto" hangingPunct="1">
              <a:spcAft>
                <a:spcPts val="1800"/>
              </a:spcAft>
              <a:buFont typeface="Wingdings 2"/>
              <a:buChar char=""/>
              <a:defRPr/>
            </a:pPr>
            <a:r>
              <a:rPr lang="cs-CZ" dirty="0" smtClean="0"/>
              <a:t>Opakovat </a:t>
            </a:r>
            <a:r>
              <a:rPr lang="cs-CZ" dirty="0"/>
              <a:t>jak Rozpravu, tak obhajobu lze nejvýše jednou</a:t>
            </a:r>
          </a:p>
          <a:p>
            <a:pPr marL="274320" indent="-274320" algn="just" eaLnBrk="1" fontAlgn="auto" hangingPunct="1">
              <a:spcAft>
                <a:spcPts val="1800"/>
              </a:spcAft>
              <a:buFont typeface="Wingdings 2"/>
              <a:buChar char=""/>
              <a:defRPr/>
            </a:pPr>
            <a:r>
              <a:rPr lang="cs-CZ" dirty="0"/>
              <a:t>V případě neúspěšné obhajoby lze opravenou práci odevzdat nejdříve za 6 měsíců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7468691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smtClean="0">
                <a:solidFill>
                  <a:srgbClr val="7B9899"/>
                </a:solidFill>
              </a:rPr>
              <a:t>Podmínky pro absolvování studia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>
            <a:normAutofit/>
          </a:bodyPr>
          <a:lstStyle/>
          <a:p>
            <a:pPr marL="274320" indent="-274320" eaLnBrk="1" fontAlgn="auto" hangingPunct="1">
              <a:spcAft>
                <a:spcPts val="1800"/>
              </a:spcAft>
              <a:buFont typeface="Wingdings 2"/>
              <a:buChar char=""/>
              <a:defRPr/>
            </a:pPr>
            <a:r>
              <a:rPr lang="cs-CZ" dirty="0" smtClean="0"/>
              <a:t>Splnit individuální studijní plán </a:t>
            </a:r>
          </a:p>
          <a:p>
            <a:pPr marL="548958" lvl="1" indent="-274320" eaLnBrk="1" fontAlgn="auto" hangingPunct="1">
              <a:spcAft>
                <a:spcPts val="1800"/>
              </a:spcAft>
              <a:buFont typeface="Wingdings 2"/>
              <a:buChar char=""/>
              <a:defRPr/>
            </a:pPr>
            <a:r>
              <a:rPr lang="cs-CZ" dirty="0" smtClean="0"/>
              <a:t>Řádně vykázat publikace do OBD</a:t>
            </a:r>
          </a:p>
          <a:p>
            <a:pPr marL="548958" lvl="1" indent="-274320" eaLnBrk="1" fontAlgn="auto" hangingPunct="1">
              <a:spcAft>
                <a:spcPts val="1800"/>
              </a:spcAft>
              <a:buFont typeface="Wingdings 2"/>
              <a:buChar char=""/>
              <a:defRPr/>
            </a:pPr>
            <a:r>
              <a:rPr lang="cs-CZ" dirty="0" smtClean="0"/>
              <a:t>Vykázat aktivní účasti na konferencích</a:t>
            </a:r>
          </a:p>
          <a:p>
            <a:pPr marL="548958" lvl="1" indent="-274320" eaLnBrk="1" fontAlgn="auto" hangingPunct="1">
              <a:spcAft>
                <a:spcPts val="1800"/>
              </a:spcAft>
              <a:buFont typeface="Wingdings 2"/>
              <a:buChar char=""/>
              <a:defRPr/>
            </a:pPr>
            <a:r>
              <a:rPr lang="cs-CZ" dirty="0" smtClean="0"/>
              <a:t>Splnit povinné i povinně volitelné předměty</a:t>
            </a:r>
          </a:p>
          <a:p>
            <a:pPr marL="548958" lvl="1" indent="-274320" eaLnBrk="1" fontAlgn="auto" hangingPunct="1">
              <a:spcAft>
                <a:spcPts val="1800"/>
              </a:spcAft>
              <a:buFont typeface="Wingdings 2"/>
              <a:buChar char=""/>
              <a:defRPr/>
            </a:pPr>
            <a:r>
              <a:rPr lang="cs-CZ" dirty="0" smtClean="0"/>
              <a:t>Splnit povinnost zahraniční stáže</a:t>
            </a:r>
          </a:p>
          <a:p>
            <a:pPr marL="274320" indent="-274320" eaLnBrk="1" fontAlgn="auto" hangingPunct="1">
              <a:spcAft>
                <a:spcPts val="1800"/>
              </a:spcAft>
              <a:buFont typeface="Wingdings 2"/>
              <a:buChar char=""/>
              <a:defRPr/>
            </a:pPr>
            <a:r>
              <a:rPr lang="cs-CZ" dirty="0" smtClean="0"/>
              <a:t>Obhájit dizertační práci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endParaRPr lang="cs-CZ" dirty="0" smtClean="0"/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smtClean="0">
                <a:solidFill>
                  <a:srgbClr val="7B9899"/>
                </a:solidFill>
              </a:rPr>
              <a:t>Rozhodné doby studia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>
            <a:normAutofit fontScale="92500" lnSpcReduction="20000"/>
          </a:bodyPr>
          <a:lstStyle/>
          <a:p>
            <a:pPr marL="274320" indent="-274320" eaLnBrk="1" fontAlgn="auto" hangingPunct="1">
              <a:spcAft>
                <a:spcPts val="1800"/>
              </a:spcAft>
              <a:buFont typeface="Wingdings 2"/>
              <a:buChar char=""/>
              <a:defRPr/>
            </a:pPr>
            <a:r>
              <a:rPr lang="cs-CZ" dirty="0" smtClean="0"/>
              <a:t>Standardní doba studia – 3 nebo 4 roky: je dána akreditací, je to doba, na kterou je rozvržen studijní plán a v níž by měl student studium dokončit.</a:t>
            </a:r>
          </a:p>
          <a:p>
            <a:pPr marL="274320" indent="-274320" eaLnBrk="1" fontAlgn="auto" hangingPunct="1">
              <a:spcAft>
                <a:spcPts val="1800"/>
              </a:spcAft>
              <a:buFont typeface="Wingdings 2"/>
              <a:buChar char=""/>
              <a:defRPr/>
            </a:pPr>
            <a:r>
              <a:rPr lang="cs-CZ" dirty="0" smtClean="0"/>
              <a:t>Maximální doba studia – 8 let; počítá se na 8*365 dní od 1.10. 2025, počítají se do ní přerušení: je to maximální doba, po kterou lze být zapsán v daném studiu.</a:t>
            </a:r>
          </a:p>
          <a:p>
            <a:pPr marL="274320" indent="-274320" eaLnBrk="1" fontAlgn="auto" hangingPunct="1">
              <a:spcAft>
                <a:spcPts val="1800"/>
              </a:spcAft>
              <a:buFont typeface="Wingdings 2"/>
              <a:buChar char=""/>
              <a:defRPr/>
            </a:pPr>
            <a:r>
              <a:rPr lang="cs-CZ" dirty="0" smtClean="0"/>
              <a:t>Student může být zapsán v prezenční formě studia nejvýše tři, resp. čtyři roky, v kombinované formě není stanoveno.</a:t>
            </a:r>
          </a:p>
          <a:p>
            <a:pPr marL="274320" indent="-274320" eaLnBrk="1" fontAlgn="auto" hangingPunct="1">
              <a:spcAft>
                <a:spcPts val="1800"/>
              </a:spcAft>
              <a:buFont typeface="Wingdings 2"/>
              <a:buChar char=""/>
              <a:defRPr/>
            </a:pPr>
            <a:r>
              <a:rPr lang="cs-CZ" dirty="0" smtClean="0"/>
              <a:t>Dizertaci je třeba odevzdat nejpozději 6 měsíců před koncem maximální doby studia, později nelze.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smtClean="0">
                <a:solidFill>
                  <a:srgbClr val="7B9899"/>
                </a:solidFill>
              </a:rPr>
              <a:t>Přerušení studia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>
            <a:normAutofit fontScale="92500" lnSpcReduction="20000"/>
          </a:bodyPr>
          <a:lstStyle/>
          <a:p>
            <a:pPr marL="274320" indent="-274320" algn="just" eaLnBrk="1" fontAlgn="auto" hangingPunct="1">
              <a:spcAft>
                <a:spcPts val="1200"/>
              </a:spcAft>
              <a:buFont typeface="Wingdings 2"/>
              <a:buChar char=""/>
              <a:defRPr/>
            </a:pPr>
            <a:r>
              <a:rPr lang="cs-CZ" dirty="0" smtClean="0"/>
              <a:t>Studium může být i opakovaně přerušeno, v prvním úseku studia přerušit nicméně nejde</a:t>
            </a:r>
          </a:p>
          <a:p>
            <a:pPr marL="274320" indent="-274320" algn="just" eaLnBrk="1" fontAlgn="auto" hangingPunct="1">
              <a:spcAft>
                <a:spcPts val="1200"/>
              </a:spcAft>
              <a:buFont typeface="Wingdings 2"/>
              <a:buChar char=""/>
              <a:defRPr/>
            </a:pPr>
            <a:r>
              <a:rPr lang="cs-CZ" dirty="0" smtClean="0"/>
              <a:t>Studentovi může děkan přerušit studium, a to buď na jeho písemnou žádost, anebo v mimořádném případě i z vlastního podnětu</a:t>
            </a:r>
          </a:p>
          <a:p>
            <a:pPr marL="274320" indent="-274320" eaLnBrk="1" fontAlgn="auto" hangingPunct="1">
              <a:spcAft>
                <a:spcPts val="1200"/>
              </a:spcAft>
              <a:buFont typeface="Wingdings 2"/>
              <a:buChar char=""/>
              <a:defRPr/>
            </a:pPr>
            <a:r>
              <a:rPr lang="cs-CZ" dirty="0" smtClean="0"/>
              <a:t>Dnem přerušení studia pozbýváte postavení studenta podle zákona o vysokých školách</a:t>
            </a:r>
          </a:p>
          <a:p>
            <a:pPr marL="274320" indent="-274320" eaLnBrk="1" fontAlgn="auto" hangingPunct="1">
              <a:spcAft>
                <a:spcPts val="1200"/>
              </a:spcAft>
              <a:buFont typeface="Wingdings 2"/>
              <a:buChar char=""/>
              <a:defRPr/>
            </a:pPr>
            <a:r>
              <a:rPr lang="cs-CZ" dirty="0" smtClean="0"/>
              <a:t>V případě, že nebudete plnit své povinnosti, nelze přerušit studium, abyste se tím vyhnuli hodnocení studia a tím eliminovali hrozbu vyloučení – viz SZŘ UK</a:t>
            </a:r>
          </a:p>
          <a:p>
            <a:pPr marL="274320" indent="-274320" eaLnBrk="1" fontAlgn="auto" hangingPunct="1">
              <a:spcAft>
                <a:spcPts val="1200"/>
              </a:spcAft>
              <a:buFont typeface="Wingdings 2"/>
              <a:buChar char=""/>
              <a:defRPr/>
            </a:pPr>
            <a:r>
              <a:rPr lang="cs-CZ" dirty="0" smtClean="0"/>
              <a:t>Doba přerušení se započítává do maximální doby studia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smtClean="0">
                <a:solidFill>
                  <a:srgbClr val="7B9899"/>
                </a:solidFill>
              </a:rPr>
              <a:t>Poplatky za studium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eaLnBrk="1" hangingPunct="1"/>
            <a:r>
              <a:rPr lang="cs-CZ" dirty="0" smtClean="0"/>
              <a:t>Doktorandi neplatí žádné poplatky za studium, pokud studují českou variantu </a:t>
            </a:r>
            <a:r>
              <a:rPr lang="cs-CZ" dirty="0" smtClean="0"/>
              <a:t>oboru, a to i když překročí Standardní dobu studia +1 rok</a:t>
            </a:r>
            <a:endParaRPr lang="cs-CZ" dirty="0" smtClean="0"/>
          </a:p>
          <a:p>
            <a:pPr eaLnBrk="1" hangingPunct="1"/>
            <a:endParaRPr lang="cs-CZ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Doktorský studijní příjem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293629" y="1340768"/>
            <a:ext cx="8542395" cy="4968552"/>
          </a:xfrm>
        </p:spPr>
        <p:txBody>
          <a:bodyPr/>
          <a:lstStyle/>
          <a:p>
            <a:pPr lvl="0">
              <a:spcAft>
                <a:spcPts val="1800"/>
              </a:spcAft>
            </a:pPr>
            <a:r>
              <a:rPr lang="cs-CZ" sz="2400" dirty="0" smtClean="0"/>
              <a:t>Doktorský studijní příjem činí 1,2 násobek minimální mzdy</a:t>
            </a:r>
          </a:p>
          <a:p>
            <a:pPr lvl="0">
              <a:spcAft>
                <a:spcPts val="1800"/>
              </a:spcAft>
            </a:pPr>
            <a:r>
              <a:rPr lang="cs-CZ" sz="2400" dirty="0" smtClean="0"/>
              <a:t>Pro rok 2025/26 činí </a:t>
            </a:r>
            <a:r>
              <a:rPr lang="cs-CZ" sz="2400" dirty="0" smtClean="0"/>
              <a:t>24.960 </a:t>
            </a:r>
            <a:r>
              <a:rPr lang="cs-CZ" sz="2400" dirty="0" smtClean="0"/>
              <a:t>Kč měsíčně, vyplácí se zpětně. </a:t>
            </a:r>
          </a:p>
          <a:p>
            <a:pPr lvl="0">
              <a:spcAft>
                <a:spcPts val="1800"/>
              </a:spcAft>
            </a:pPr>
            <a:r>
              <a:rPr lang="cs-CZ" sz="2400" dirty="0" smtClean="0"/>
              <a:t>Doktorský příjem se může skládat z těchto variant:</a:t>
            </a:r>
          </a:p>
          <a:p>
            <a:pPr marL="540000" lvl="1">
              <a:spcBef>
                <a:spcPts val="0"/>
              </a:spcBef>
              <a:spcAft>
                <a:spcPts val="600"/>
              </a:spcAft>
            </a:pPr>
            <a:r>
              <a:rPr lang="cs-CZ" sz="1900" dirty="0" smtClean="0"/>
              <a:t>Pouze stipendium</a:t>
            </a:r>
          </a:p>
          <a:p>
            <a:pPr marL="540000" lvl="1">
              <a:spcBef>
                <a:spcPts val="0"/>
              </a:spcBef>
              <a:spcAft>
                <a:spcPts val="600"/>
              </a:spcAft>
            </a:pPr>
            <a:r>
              <a:rPr lang="cs-CZ" sz="1900" dirty="0" smtClean="0"/>
              <a:t>Kombinace stipendia a mzdy za </a:t>
            </a:r>
            <a:r>
              <a:rPr lang="cs-CZ" sz="1900" dirty="0"/>
              <a:t>tvůrčí činnost související se vznikem disertační </a:t>
            </a:r>
            <a:r>
              <a:rPr lang="cs-CZ" sz="1900" dirty="0" smtClean="0"/>
              <a:t>práce</a:t>
            </a:r>
          </a:p>
          <a:p>
            <a:pPr marL="540000" lvl="1">
              <a:spcBef>
                <a:spcPts val="0"/>
              </a:spcBef>
              <a:spcAft>
                <a:spcPts val="600"/>
              </a:spcAft>
            </a:pPr>
            <a:r>
              <a:rPr lang="cs-CZ" sz="1900" dirty="0" smtClean="0"/>
              <a:t>Pouze mzda za tvůrčí činnost související se vznikem disertační práce</a:t>
            </a:r>
          </a:p>
          <a:p>
            <a:pPr lvl="0">
              <a:spcAft>
                <a:spcPts val="1800"/>
              </a:spcAft>
            </a:pPr>
            <a:r>
              <a:rPr lang="cs-CZ" sz="2400" dirty="0" smtClean="0"/>
              <a:t>V </a:t>
            </a:r>
            <a:r>
              <a:rPr lang="cs-CZ" sz="2400" dirty="0"/>
              <a:t>případě, že </a:t>
            </a:r>
            <a:r>
              <a:rPr lang="cs-CZ" sz="2400" dirty="0" smtClean="0"/>
              <a:t>oborová rada navrhne </a:t>
            </a:r>
            <a:r>
              <a:rPr lang="cs-CZ" sz="2400" dirty="0" smtClean="0"/>
              <a:t>snížení stipendia kvůli </a:t>
            </a:r>
            <a:r>
              <a:rPr lang="cs-CZ" sz="2400" dirty="0" smtClean="0"/>
              <a:t>nesplnění povinností </a:t>
            </a:r>
            <a:r>
              <a:rPr lang="cs-CZ" sz="2400" dirty="0"/>
              <a:t>podle </a:t>
            </a:r>
            <a:r>
              <a:rPr lang="cs-CZ" sz="2400" dirty="0" smtClean="0"/>
              <a:t>ISP, doktorský studijní příjem se snižuje na 50%</a:t>
            </a:r>
          </a:p>
        </p:txBody>
      </p:sp>
    </p:spTree>
    <p:extLst>
      <p:ext uri="{BB962C8B-B14F-4D97-AF65-F5344CB8AC3E}">
        <p14:creationId xmlns:p14="http://schemas.microsoft.com/office/powerpoint/2010/main" val="18755797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Doktorský studijní příjem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spcAft>
                <a:spcPts val="1800"/>
              </a:spcAft>
            </a:pPr>
            <a:r>
              <a:rPr lang="cs-CZ" sz="2800" dirty="0"/>
              <a:t>O stipendium je nutné každý rok požádat v </a:t>
            </a:r>
            <a:r>
              <a:rPr lang="cs-CZ" sz="2800" dirty="0" smtClean="0"/>
              <a:t>SIS – pošleme </a:t>
            </a:r>
            <a:r>
              <a:rPr lang="cs-CZ" sz="2800" dirty="0" smtClean="0"/>
              <a:t>návod, bude také přístupný na webu </a:t>
            </a:r>
            <a:r>
              <a:rPr lang="cs-CZ" sz="2800" dirty="0" err="1" smtClean="0"/>
              <a:t>phd</a:t>
            </a:r>
            <a:endParaRPr lang="cs-CZ" sz="2800" dirty="0" smtClean="0"/>
          </a:p>
          <a:p>
            <a:pPr>
              <a:spcAft>
                <a:spcPts val="1800"/>
              </a:spcAft>
            </a:pPr>
            <a:r>
              <a:rPr lang="cs-CZ" sz="2800" dirty="0" smtClean="0"/>
              <a:t>Požádat lze až od 1.10.2025</a:t>
            </a:r>
            <a:endParaRPr lang="cs-CZ" sz="2800" dirty="0"/>
          </a:p>
          <a:p>
            <a:pPr>
              <a:spcAft>
                <a:spcPts val="1800"/>
              </a:spcAft>
            </a:pPr>
            <a:r>
              <a:rPr lang="cs-CZ" sz="2800" dirty="0"/>
              <a:t>První stipendium obdržíte v listopadu za říjen</a:t>
            </a:r>
          </a:p>
          <a:p>
            <a:pPr lvl="0">
              <a:spcAft>
                <a:spcPts val="1800"/>
              </a:spcAft>
            </a:pPr>
            <a:endParaRPr lang="cs-CZ" sz="2800" dirty="0"/>
          </a:p>
          <a:p>
            <a:pPr lvl="0">
              <a:spcAft>
                <a:spcPts val="1800"/>
              </a:spcAft>
            </a:pPr>
            <a:r>
              <a:rPr lang="cs-CZ" sz="2800" b="1" dirty="0"/>
              <a:t>Prosíme, zadejte číslo svého účtu do SIS!!!</a:t>
            </a:r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5667394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smtClean="0">
                <a:solidFill>
                  <a:srgbClr val="7B9899"/>
                </a:solidFill>
              </a:rPr>
              <a:t>Stipendia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eaLnBrk="1" hangingPunct="1"/>
            <a:r>
              <a:rPr lang="cs-CZ" dirty="0" smtClean="0"/>
              <a:t>Druhy stipendií: </a:t>
            </a:r>
          </a:p>
          <a:p>
            <a:pPr lvl="1" eaLnBrk="1" hangingPunct="1"/>
            <a:r>
              <a:rPr lang="cs-CZ" dirty="0" smtClean="0"/>
              <a:t>doktorandské, </a:t>
            </a:r>
          </a:p>
          <a:p>
            <a:pPr lvl="1" eaLnBrk="1" hangingPunct="1"/>
            <a:r>
              <a:rPr lang="cs-CZ" dirty="0" smtClean="0"/>
              <a:t>Účelové – tzv. zvláštního zřetele hodných, </a:t>
            </a:r>
          </a:p>
          <a:p>
            <a:pPr lvl="1" eaLnBrk="1" hangingPunct="1"/>
            <a:r>
              <a:rPr lang="cs-CZ" dirty="0" smtClean="0"/>
              <a:t>ubytovací (v pravomoci RUK), </a:t>
            </a:r>
          </a:p>
          <a:p>
            <a:pPr lvl="1" eaLnBrk="1" hangingPunct="1"/>
            <a:r>
              <a:rPr lang="cs-CZ" dirty="0"/>
              <a:t>Stipendium v případě tíživé sociální situace studenta </a:t>
            </a:r>
            <a:r>
              <a:rPr lang="cs-CZ" dirty="0" smtClean="0"/>
              <a:t>(v pravomoci RUK)</a:t>
            </a:r>
          </a:p>
          <a:p>
            <a:pPr lvl="1" eaLnBrk="1" hangingPunct="1"/>
            <a:r>
              <a:rPr lang="cs-CZ" dirty="0"/>
              <a:t>Stipendium na výzkumnou, vývojovou a inovační činnost </a:t>
            </a:r>
            <a:endParaRPr lang="cs-CZ" dirty="0" smtClean="0"/>
          </a:p>
          <a:p>
            <a:pPr lvl="1" eaLnBrk="1" hangingPunct="1"/>
            <a:r>
              <a:rPr lang="pl-PL" dirty="0"/>
              <a:t>Stipendium na podporu studia v zahraničí</a:t>
            </a:r>
            <a:endParaRPr lang="cs-CZ" dirty="0" smtClean="0"/>
          </a:p>
          <a:p>
            <a:pPr eaLnBrk="1" hangingPunct="1"/>
            <a:r>
              <a:rPr lang="cs-CZ" dirty="0" smtClean="0"/>
              <a:t>Adresa pro ubytování na koleji: </a:t>
            </a:r>
            <a:r>
              <a:rPr lang="cs-CZ" dirty="0" smtClean="0">
                <a:hlinkClick r:id="rId2"/>
              </a:rPr>
              <a:t>http://www.ubytovani.cuni.cz/</a:t>
            </a:r>
            <a:endParaRPr lang="cs-CZ" dirty="0" smtClean="0"/>
          </a:p>
          <a:p>
            <a:pPr eaLnBrk="1" hangingPunct="1">
              <a:buFont typeface="Wingdings 2" pitchFamily="18" charset="2"/>
              <a:buNone/>
            </a:pPr>
            <a:endParaRPr lang="cs-CZ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Důležité!!!!!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Veškeré záležitosti spojené s vaším studiem, prosím řešte VÝLUČNĚ NA ODDĚLENÍ DOKTORSKÝCH STUDIÍ </a:t>
            </a:r>
            <a:r>
              <a:rPr lang="cs-CZ" b="1" dirty="0" smtClean="0"/>
              <a:t>NIKOLI</a:t>
            </a:r>
            <a:r>
              <a:rPr lang="cs-CZ" dirty="0" smtClean="0"/>
              <a:t> NA STUDIJNÍM ODDĚLENÍ FHS. Studijní oddělení FHS řeší záležitosti pouze pregraduálních studentů a nebudou se vám věnovat, a to ani písemně, ani ústně.</a:t>
            </a:r>
          </a:p>
          <a:p>
            <a:r>
              <a:rPr lang="cs-CZ" dirty="0" smtClean="0"/>
              <a:t>Oddělení doktorských studií má vypsány své vlastní úřední hodiny</a:t>
            </a:r>
          </a:p>
          <a:p>
            <a:r>
              <a:rPr lang="cs-CZ" dirty="0" smtClean="0"/>
              <a:t>Vše k </a:t>
            </a:r>
            <a:r>
              <a:rPr lang="cs-CZ" dirty="0"/>
              <a:t>nalezení zde </a:t>
            </a:r>
            <a:r>
              <a:rPr lang="cs-CZ" u="sng" dirty="0">
                <a:hlinkClick r:id="rId2"/>
              </a:rPr>
              <a:t>https://</a:t>
            </a:r>
            <a:r>
              <a:rPr lang="cs-CZ" u="sng" dirty="0" smtClean="0">
                <a:hlinkClick r:id="rId2"/>
              </a:rPr>
              <a:t>phd.fhs.cuni.cz</a:t>
            </a:r>
            <a:endParaRPr lang="cs-CZ" u="sng" dirty="0" smtClean="0"/>
          </a:p>
          <a:p>
            <a:r>
              <a:rPr lang="cs-CZ" dirty="0" smtClean="0"/>
              <a:t> </a:t>
            </a:r>
            <a:r>
              <a:rPr lang="cs-CZ" dirty="0" err="1" smtClean="0"/>
              <a:t>Facebook</a:t>
            </a:r>
            <a:r>
              <a:rPr lang="cs-CZ" dirty="0" smtClean="0"/>
              <a:t>: </a:t>
            </a:r>
            <a:r>
              <a:rPr lang="cs-CZ" dirty="0">
                <a:hlinkClick r:id="rId3"/>
              </a:rPr>
              <a:t>https</a:t>
            </a:r>
            <a:r>
              <a:rPr lang="cs-CZ">
                <a:hlinkClick r:id="rId3"/>
              </a:rPr>
              <a:t>://</a:t>
            </a:r>
            <a:r>
              <a:rPr lang="cs-CZ" smtClean="0">
                <a:hlinkClick r:id="rId3"/>
              </a:rPr>
              <a:t>www.facebook.com/PhD.FHSUK</a:t>
            </a:r>
            <a:endParaRPr lang="cs-CZ" smtClean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05871783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sz="3600" dirty="0" smtClean="0">
                <a:solidFill>
                  <a:srgbClr val="7B9899"/>
                </a:solidFill>
              </a:rPr>
              <a:t>Harmonogram akademického roku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eaLnBrk="1" hangingPunct="1">
              <a:spcAft>
                <a:spcPts val="1800"/>
              </a:spcAft>
            </a:pPr>
            <a:r>
              <a:rPr lang="cs-CZ" dirty="0" smtClean="0"/>
              <a:t>K dispozici na </a:t>
            </a:r>
            <a:r>
              <a:rPr lang="cs-CZ" dirty="0" smtClean="0">
                <a:hlinkClick r:id="rId2"/>
              </a:rPr>
              <a:t>www.fhs.cuni.cz</a:t>
            </a:r>
            <a:endParaRPr lang="cs-CZ" dirty="0" smtClean="0"/>
          </a:p>
          <a:p>
            <a:pPr eaLnBrk="1" hangingPunct="1">
              <a:spcAft>
                <a:spcPts val="1800"/>
              </a:spcAft>
            </a:pPr>
            <a:r>
              <a:rPr lang="cs-CZ" dirty="0" smtClean="0"/>
              <a:t>Uvedená data bezpodmínečně platí, nemá smysl o nich smlouvat</a:t>
            </a:r>
          </a:p>
          <a:p>
            <a:pPr eaLnBrk="1" hangingPunct="1">
              <a:spcAft>
                <a:spcPts val="1800"/>
              </a:spcAft>
            </a:pPr>
            <a:r>
              <a:rPr lang="cs-CZ" dirty="0" smtClean="0"/>
              <a:t>Doktorské studium má roční kontrolu, nikoliv semestrální</a:t>
            </a:r>
          </a:p>
          <a:p>
            <a:pPr>
              <a:spcAft>
                <a:spcPts val="1800"/>
              </a:spcAft>
            </a:pPr>
            <a:r>
              <a:rPr lang="cs-CZ" dirty="0" smtClean="0"/>
              <a:t>Důležité datum je konec </a:t>
            </a:r>
            <a:r>
              <a:rPr lang="cs-CZ" dirty="0" smtClean="0"/>
              <a:t>zkouškového období LS akademického </a:t>
            </a:r>
            <a:r>
              <a:rPr lang="cs-CZ" dirty="0" smtClean="0"/>
              <a:t>roku 2025/2026, tj.  </a:t>
            </a:r>
            <a:r>
              <a:rPr lang="cs-CZ" b="1" dirty="0" smtClean="0"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11. 9. 2026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Studijní legislativa</a:t>
            </a:r>
            <a:endParaRPr lang="cs-CZ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r>
              <a:rPr lang="cs-CZ" dirty="0" smtClean="0"/>
              <a:t>Studijní a zkušební řád UK, Stipendijní řád UK</a:t>
            </a:r>
          </a:p>
          <a:p>
            <a:r>
              <a:rPr lang="cs-CZ" dirty="0" smtClean="0"/>
              <a:t>Pravidla pro organizaci studia FHS (součástí jsou i informace o organizaci studia v doktorských studijních programech)</a:t>
            </a:r>
          </a:p>
          <a:p>
            <a:r>
              <a:rPr lang="cs-CZ" dirty="0" smtClean="0"/>
              <a:t>Pravidla pro přiznávání stipendií FHS</a:t>
            </a:r>
          </a:p>
          <a:p>
            <a:r>
              <a:rPr lang="cs-CZ" dirty="0" smtClean="0"/>
              <a:t>Opatření děkana </a:t>
            </a:r>
          </a:p>
          <a:p>
            <a:pPr lvl="1"/>
            <a:r>
              <a:rPr lang="cs-CZ" dirty="0" smtClean="0"/>
              <a:t>Pravidla </a:t>
            </a:r>
            <a:r>
              <a:rPr lang="cs-CZ" dirty="0" smtClean="0"/>
              <a:t>pro evidenci, odevzdávání a zveřejňování závěrečných prací</a:t>
            </a:r>
          </a:p>
          <a:p>
            <a:pPr lvl="1"/>
            <a:r>
              <a:rPr lang="cs-CZ" dirty="0" smtClean="0"/>
              <a:t>Uznávání  předmětů absolvovaných  v rámci programu LLP/Erasmus</a:t>
            </a:r>
          </a:p>
          <a:p>
            <a:pPr lvl="1"/>
            <a:r>
              <a:rPr lang="cs-CZ" dirty="0"/>
              <a:t>Evidence stáží v </a:t>
            </a:r>
            <a:r>
              <a:rPr lang="cs-CZ" dirty="0" smtClean="0"/>
              <a:t>doktorském stupni </a:t>
            </a:r>
            <a:r>
              <a:rPr lang="cs-CZ" dirty="0"/>
              <a:t>studia</a:t>
            </a:r>
          </a:p>
          <a:p>
            <a:pPr lvl="1"/>
            <a:r>
              <a:rPr lang="cs-CZ" dirty="0" smtClean="0"/>
              <a:t>Podrobnosti </a:t>
            </a:r>
            <a:r>
              <a:rPr lang="cs-CZ" dirty="0"/>
              <a:t>pro konání rozpravy k tématu </a:t>
            </a:r>
            <a:r>
              <a:rPr lang="cs-CZ" dirty="0" smtClean="0"/>
              <a:t>disertační práce</a:t>
            </a:r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val="3749993220"/>
      </p:ext>
    </p:extLst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A teď prosím pozor!!!</a:t>
            </a:r>
            <a:endParaRPr lang="cs-CZ" dirty="0"/>
          </a:p>
        </p:txBody>
      </p:sp>
      <p:pic>
        <p:nvPicPr>
          <p:cNvPr id="4" name="Zástupný symbol pro obsah 3"/>
          <p:cNvPicPr>
            <a:picLocks noGrp="1" noChangeAspect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27784" y="2276872"/>
            <a:ext cx="3384376" cy="2880320"/>
          </a:xfrm>
        </p:spPr>
      </p:pic>
    </p:spTree>
    <p:extLst>
      <p:ext uri="{BB962C8B-B14F-4D97-AF65-F5344CB8AC3E}">
        <p14:creationId xmlns:p14="http://schemas.microsoft.com/office/powerpoint/2010/main" val="3525980516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Jak postupovat po zápisu do studia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1. </a:t>
            </a:r>
            <a:r>
              <a:rPr lang="cs-CZ" b="1" dirty="0" smtClean="0"/>
              <a:t>Získat přístupové údaje do Studentského informačního systému UK (SIS) </a:t>
            </a:r>
            <a:r>
              <a:rPr lang="cs-CZ" dirty="0" smtClean="0"/>
              <a:t>– postup viz další snímek</a:t>
            </a:r>
          </a:p>
          <a:p>
            <a:r>
              <a:rPr lang="cs-CZ" dirty="0" smtClean="0"/>
              <a:t>2. </a:t>
            </a:r>
            <a:r>
              <a:rPr lang="cs-CZ" b="1" dirty="0" smtClean="0"/>
              <a:t>Spojit se se školitelem </a:t>
            </a:r>
            <a:r>
              <a:rPr lang="cs-CZ" dirty="0" smtClean="0"/>
              <a:t>a rozvrhnout si plnění povinností pro potřeby </a:t>
            </a:r>
            <a:r>
              <a:rPr lang="cs-CZ" b="1" dirty="0" smtClean="0"/>
              <a:t>sestavení Individuálního studijního plánu (ISP)</a:t>
            </a:r>
            <a:r>
              <a:rPr lang="cs-CZ" dirty="0" smtClean="0"/>
              <a:t>. Plán se sestavuje na celé studium dopředu</a:t>
            </a:r>
          </a:p>
          <a:p>
            <a:r>
              <a:rPr lang="cs-CZ" dirty="0" smtClean="0"/>
              <a:t>3. </a:t>
            </a:r>
            <a:r>
              <a:rPr lang="cs-CZ" b="1" dirty="0" smtClean="0"/>
              <a:t>Založit dle návodu Individuální studijní plán (ISP) v SIS </a:t>
            </a:r>
            <a:r>
              <a:rPr lang="cs-CZ" dirty="0" smtClean="0"/>
              <a:t>a „předat“ jej elektronicky školiteli – </a:t>
            </a:r>
            <a:r>
              <a:rPr lang="cs-CZ" b="1" dirty="0" smtClean="0"/>
              <a:t>nejpozději do 6.10.2025</a:t>
            </a:r>
            <a:endParaRPr lang="cs-CZ" b="1" dirty="0"/>
          </a:p>
        </p:txBody>
      </p:sp>
    </p:spTree>
    <p:extLst>
      <p:ext uri="{BB962C8B-B14F-4D97-AF65-F5344CB8AC3E}">
        <p14:creationId xmlns:p14="http://schemas.microsoft.com/office/powerpoint/2010/main" val="1171219016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01625" y="116632"/>
            <a:ext cx="8534400" cy="1008112"/>
          </a:xfrm>
        </p:spPr>
        <p:txBody>
          <a:bodyPr/>
          <a:lstStyle/>
          <a:p>
            <a:r>
              <a:rPr lang="cs-CZ" sz="3200" dirty="0">
                <a:solidFill>
                  <a:schemeClr val="bg1">
                    <a:lumMod val="50000"/>
                  </a:schemeClr>
                </a:solidFill>
              </a:rPr>
              <a:t>Jak získat přístup do Studijního informačního systému (SIS)</a:t>
            </a:r>
            <a:endParaRPr lang="cs-CZ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sz="2400" b="1" dirty="0" smtClean="0"/>
              <a:t>Studující, kteří již na UK studovali</a:t>
            </a:r>
            <a:r>
              <a:rPr lang="cs-CZ" sz="2400" dirty="0" smtClean="0"/>
              <a:t>, jejich přihlašovací údaje zůstanou platné, poté</a:t>
            </a:r>
            <a:r>
              <a:rPr lang="cs-CZ" sz="2400" dirty="0"/>
              <a:t>, co vám aktivujeme studium</a:t>
            </a:r>
            <a:r>
              <a:rPr lang="cs-CZ" sz="2400" dirty="0" smtClean="0"/>
              <a:t>.</a:t>
            </a:r>
          </a:p>
          <a:p>
            <a:r>
              <a:rPr lang="cs-CZ" sz="2400" b="1" dirty="0" smtClean="0"/>
              <a:t>Studující, kteří na UK nestudovali</a:t>
            </a:r>
            <a:r>
              <a:rPr lang="cs-CZ" sz="2400" dirty="0" smtClean="0"/>
              <a:t>, musejí do přihlašovacích údajů napsat číslo svého ID, které je viditelné v přihlášce (pravý horní roh obrazovky)</a:t>
            </a:r>
          </a:p>
          <a:p>
            <a:r>
              <a:rPr lang="cs-CZ" sz="2400" dirty="0" smtClean="0"/>
              <a:t>, </a:t>
            </a:r>
          </a:p>
          <a:p>
            <a:endParaRPr lang="cs-CZ" sz="2400" dirty="0"/>
          </a:p>
          <a:p>
            <a:r>
              <a:rPr lang="cs-CZ" sz="2400" dirty="0" smtClean="0"/>
              <a:t>Heslo je pak stejné jako bylo použito v přihlášce. Následně je doporučeno  získat kartu studenta UK </a:t>
            </a:r>
            <a:r>
              <a:rPr lang="cs-CZ" sz="2400" dirty="0" smtClean="0"/>
              <a:t>ve </a:t>
            </a:r>
            <a:r>
              <a:rPr lang="cs-CZ" sz="2400" dirty="0"/>
              <a:t>výdejním centru Univerzity Karlovy </a:t>
            </a:r>
            <a:r>
              <a:rPr lang="cs-CZ" sz="2400" i="1" dirty="0">
                <a:hlinkClick r:id="rId2"/>
              </a:rPr>
              <a:t>https://</a:t>
            </a:r>
            <a:r>
              <a:rPr lang="cs-CZ" sz="2400" i="1" dirty="0" smtClean="0">
                <a:hlinkClick r:id="rId2"/>
              </a:rPr>
              <a:t>cuni.cz/UK-3249.html</a:t>
            </a:r>
            <a:endParaRPr lang="cs-CZ" sz="2400" i="1" dirty="0" smtClean="0"/>
          </a:p>
          <a:p>
            <a:endParaRPr lang="cs-CZ" dirty="0" smtClean="0"/>
          </a:p>
          <a:p>
            <a:endParaRPr lang="cs-CZ" dirty="0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1560" y="3501008"/>
            <a:ext cx="6858957" cy="8668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6813730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Návody pro práci </a:t>
            </a:r>
            <a:r>
              <a:rPr lang="cs-CZ" smtClean="0"/>
              <a:t>se </a:t>
            </a:r>
            <a:r>
              <a:rPr lang="cs-CZ"/>
              <a:t>SIS - </a:t>
            </a:r>
            <a:r>
              <a:rPr lang="cs-CZ" smtClean="0"/>
              <a:t>www.fhs.cuni.cz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301624" y="1124744"/>
            <a:ext cx="8734871" cy="5616624"/>
          </a:xfrm>
        </p:spPr>
        <p:txBody>
          <a:bodyPr/>
          <a:lstStyle/>
          <a:p>
            <a:pPr lvl="1"/>
            <a:r>
              <a:rPr lang="cs-CZ" dirty="0" smtClean="0"/>
              <a:t>Web: Doktorské studium – sekce Návody</a:t>
            </a:r>
          </a:p>
          <a:p>
            <a:pPr lvl="4"/>
            <a:r>
              <a:rPr lang="cs-CZ" dirty="0" smtClean="0"/>
              <a:t>Návod </a:t>
            </a:r>
            <a:r>
              <a:rPr lang="cs-CZ" dirty="0"/>
              <a:t>na založení Individuálního studijního plánu </a:t>
            </a:r>
            <a:r>
              <a:rPr lang="cs-CZ" dirty="0" smtClean="0"/>
              <a:t>– PhD</a:t>
            </a:r>
          </a:p>
          <a:p>
            <a:pPr lvl="4"/>
            <a:r>
              <a:rPr lang="cs-CZ" dirty="0" smtClean="0">
                <a:solidFill>
                  <a:srgbClr val="FF0000"/>
                </a:solidFill>
              </a:rPr>
              <a:t>Návod na podání žádosti o doktorské stipendium</a:t>
            </a:r>
          </a:p>
          <a:p>
            <a:pPr lvl="4"/>
            <a:r>
              <a:rPr lang="cs-CZ" dirty="0"/>
              <a:t>Návod na vyplnění ročního hodnocení</a:t>
            </a:r>
          </a:p>
          <a:p>
            <a:pPr lvl="4"/>
            <a:r>
              <a:rPr lang="cs-CZ" dirty="0" smtClean="0"/>
              <a:t>Návod na vložení stáže do SIS</a:t>
            </a:r>
          </a:p>
          <a:p>
            <a:pPr lvl="4"/>
            <a:r>
              <a:rPr lang="cs-CZ" dirty="0"/>
              <a:t>Návod na vkládání záznamů do </a:t>
            </a:r>
            <a:r>
              <a:rPr lang="cs-CZ" dirty="0" smtClean="0"/>
              <a:t>OBD</a:t>
            </a:r>
          </a:p>
          <a:p>
            <a:pPr lvl="1"/>
            <a:r>
              <a:rPr lang="cs-CZ" dirty="0"/>
              <a:t>SIS</a:t>
            </a:r>
          </a:p>
          <a:p>
            <a:pPr lvl="2"/>
            <a:r>
              <a:rPr lang="cs-CZ" dirty="0"/>
              <a:t>Užitečné odkazy</a:t>
            </a:r>
          </a:p>
          <a:p>
            <a:pPr lvl="3"/>
            <a:r>
              <a:rPr lang="cs-CZ" dirty="0"/>
              <a:t>Návody na práci se syslem</a:t>
            </a:r>
          </a:p>
          <a:p>
            <a:pPr lvl="4"/>
            <a:r>
              <a:rPr lang="cs-CZ" dirty="0"/>
              <a:t>Přihlašování studentů k termínům zkoušek</a:t>
            </a:r>
          </a:p>
          <a:p>
            <a:pPr lvl="4"/>
            <a:r>
              <a:rPr lang="cs-CZ" dirty="0"/>
              <a:t>Vložení </a:t>
            </a:r>
            <a:r>
              <a:rPr lang="cs-CZ" dirty="0" err="1"/>
              <a:t>bak</a:t>
            </a:r>
            <a:r>
              <a:rPr lang="cs-CZ" dirty="0"/>
              <a:t>. či diplomové práce do SIS (postup je stejný i pro dizertační práci)</a:t>
            </a:r>
          </a:p>
          <a:p>
            <a:pPr lvl="4"/>
            <a:r>
              <a:rPr lang="cs-CZ" dirty="0"/>
              <a:t>Změna osobních údajů</a:t>
            </a:r>
          </a:p>
          <a:p>
            <a:pPr lvl="1"/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35523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Informační oborové schůzky s garanty studia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301752" y="1412776"/>
            <a:ext cx="8503920" cy="4896544"/>
          </a:xfrm>
        </p:spPr>
        <p:txBody>
          <a:bodyPr/>
          <a:lstStyle/>
          <a:p>
            <a:r>
              <a:rPr lang="cs-CZ" sz="2300" b="1" dirty="0" smtClean="0"/>
              <a:t>Obecná antropologie </a:t>
            </a:r>
            <a:r>
              <a:rPr lang="cs-CZ" sz="2300" dirty="0" smtClean="0"/>
              <a:t>– 13:00 - posluchárna </a:t>
            </a:r>
            <a:r>
              <a:rPr lang="cs-CZ" sz="2300" dirty="0" smtClean="0"/>
              <a:t>1</a:t>
            </a:r>
            <a:r>
              <a:rPr lang="cs-CZ" sz="2300" dirty="0" smtClean="0"/>
              <a:t>.31</a:t>
            </a:r>
            <a:endParaRPr lang="cs-CZ" sz="2300" dirty="0" smtClean="0"/>
          </a:p>
          <a:p>
            <a:r>
              <a:rPr lang="cs-CZ" sz="2300" b="1" dirty="0" smtClean="0"/>
              <a:t>Soudobé evropské kulturní dějiny </a:t>
            </a:r>
            <a:r>
              <a:rPr lang="cs-CZ" sz="2300" dirty="0"/>
              <a:t>– </a:t>
            </a:r>
            <a:r>
              <a:rPr lang="cs-CZ" sz="2300" dirty="0"/>
              <a:t>individuální domluva </a:t>
            </a:r>
            <a:r>
              <a:rPr lang="cs-CZ" sz="2300" dirty="0" smtClean="0"/>
              <a:t>se školitelem</a:t>
            </a:r>
          </a:p>
          <a:p>
            <a:r>
              <a:rPr lang="cs-CZ" sz="2300" b="1" dirty="0" smtClean="0"/>
              <a:t>Německá </a:t>
            </a:r>
            <a:r>
              <a:rPr lang="cs-CZ" sz="2300" b="1" dirty="0" smtClean="0"/>
              <a:t>a francouzská filosofie </a:t>
            </a:r>
            <a:r>
              <a:rPr lang="cs-CZ" sz="2300" dirty="0"/>
              <a:t>– </a:t>
            </a:r>
            <a:r>
              <a:rPr lang="cs-CZ" sz="2300" dirty="0" smtClean="0"/>
              <a:t>13:00 – místnost </a:t>
            </a:r>
            <a:r>
              <a:rPr lang="cs-CZ" sz="2300" dirty="0" smtClean="0"/>
              <a:t>2.22</a:t>
            </a:r>
            <a:endParaRPr lang="cs-CZ" sz="2300" dirty="0" smtClean="0"/>
          </a:p>
          <a:p>
            <a:r>
              <a:rPr lang="cs-CZ" sz="2300" b="1" dirty="0" smtClean="0"/>
              <a:t>Sémiotika a filosofie komunikace </a:t>
            </a:r>
            <a:r>
              <a:rPr lang="cs-CZ" sz="2300" dirty="0" smtClean="0"/>
              <a:t>– na schůzku budou pozváni e-mailem</a:t>
            </a:r>
            <a:endParaRPr lang="pl-PL" sz="2300" dirty="0"/>
          </a:p>
          <a:p>
            <a:r>
              <a:rPr lang="cs-CZ" sz="2300" b="1" dirty="0" smtClean="0"/>
              <a:t>Studia dlouhověkosti </a:t>
            </a:r>
            <a:r>
              <a:rPr lang="cs-CZ" sz="2300" dirty="0" smtClean="0"/>
              <a:t>– </a:t>
            </a:r>
            <a:r>
              <a:rPr lang="cs-CZ" sz="2300" dirty="0"/>
              <a:t>individuální domluva s </a:t>
            </a:r>
            <a:r>
              <a:rPr lang="cs-CZ" sz="2300" dirty="0" err="1" smtClean="0"/>
              <a:t>garantkou</a:t>
            </a:r>
            <a:endParaRPr lang="cs-CZ" sz="2300" dirty="0" smtClean="0"/>
          </a:p>
          <a:p>
            <a:r>
              <a:rPr lang="cs-CZ" sz="2300" b="1" dirty="0" smtClean="0"/>
              <a:t>Aplikovaná etika </a:t>
            </a:r>
            <a:r>
              <a:rPr lang="cs-CZ" sz="2300" dirty="0" smtClean="0"/>
              <a:t>– 13:00 – posluchárna 1.02</a:t>
            </a:r>
          </a:p>
          <a:p>
            <a:r>
              <a:rPr lang="cs-CZ" sz="2300" b="1" dirty="0" smtClean="0"/>
              <a:t>Sociální ekologie </a:t>
            </a:r>
            <a:r>
              <a:rPr lang="cs-CZ" sz="2300" dirty="0" smtClean="0"/>
              <a:t>– </a:t>
            </a:r>
            <a:r>
              <a:rPr lang="cs-CZ" sz="2300" dirty="0"/>
              <a:t>individuální domluva s </a:t>
            </a:r>
            <a:r>
              <a:rPr lang="cs-CZ" sz="2300" dirty="0" smtClean="0"/>
              <a:t>garantem</a:t>
            </a:r>
          </a:p>
          <a:p>
            <a:r>
              <a:rPr lang="cs-CZ" sz="2300" b="1" dirty="0" smtClean="0"/>
              <a:t>Sociální práce </a:t>
            </a:r>
            <a:r>
              <a:rPr lang="cs-CZ" sz="2300" dirty="0" smtClean="0"/>
              <a:t>- </a:t>
            </a:r>
            <a:r>
              <a:rPr lang="cs-CZ" sz="2300" dirty="0"/>
              <a:t>individuální domluva s </a:t>
            </a:r>
            <a:r>
              <a:rPr lang="cs-CZ" sz="2300" dirty="0" err="1" smtClean="0"/>
              <a:t>garantkou</a:t>
            </a:r>
            <a:endParaRPr lang="cs-CZ" sz="2300" dirty="0" smtClean="0"/>
          </a:p>
          <a:p>
            <a:r>
              <a:rPr lang="cs-CZ" sz="2300" b="1" dirty="0" smtClean="0"/>
              <a:t>Historická sociologie </a:t>
            </a:r>
            <a:r>
              <a:rPr lang="cs-CZ" sz="2300" dirty="0"/>
              <a:t>- individuální domluva s </a:t>
            </a:r>
            <a:r>
              <a:rPr lang="cs-CZ" sz="2300" dirty="0" smtClean="0"/>
              <a:t>garantem</a:t>
            </a:r>
            <a:endParaRPr lang="cs-CZ" sz="2300" dirty="0"/>
          </a:p>
          <a:p>
            <a:endParaRPr lang="cs-CZ" sz="2300" dirty="0"/>
          </a:p>
          <a:p>
            <a:endParaRPr lang="cs-CZ" sz="2300" dirty="0" smtClean="0"/>
          </a:p>
        </p:txBody>
      </p:sp>
    </p:spTree>
    <p:extLst>
      <p:ext uri="{BB962C8B-B14F-4D97-AF65-F5344CB8AC3E}">
        <p14:creationId xmlns:p14="http://schemas.microsoft.com/office/powerpoint/2010/main" val="2525516654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Imatrikulace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301752" y="1412776"/>
            <a:ext cx="8503920" cy="4686272"/>
          </a:xfrm>
        </p:spPr>
        <p:txBody>
          <a:bodyPr/>
          <a:lstStyle/>
          <a:p>
            <a:r>
              <a:rPr lang="cs-CZ" sz="2400" b="1" dirty="0" smtClean="0"/>
              <a:t>Imatrikulace nově zapsaných studentů se bude konat 1.10.2025 – 13:00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35533422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Děkuji vám za pozornost</a:t>
            </a:r>
            <a:r>
              <a:rPr lang="cs-CZ" dirty="0" smtClean="0"/>
              <a:t>!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cs-CZ" dirty="0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27784" y="2357437"/>
            <a:ext cx="3888431" cy="33758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795727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Doktorské studium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spcAft>
                <a:spcPts val="1200"/>
              </a:spcAft>
            </a:pPr>
            <a:r>
              <a:rPr lang="cs-CZ" dirty="0" smtClean="0"/>
              <a:t>Není prolongace </a:t>
            </a:r>
            <a:r>
              <a:rPr lang="cs-CZ" dirty="0"/>
              <a:t>navazujícího magisterského studia, nýbrž jiným studiem, zaměřeným primárně </a:t>
            </a:r>
            <a:r>
              <a:rPr lang="cs-CZ" dirty="0" smtClean="0"/>
              <a:t>na získání </a:t>
            </a:r>
            <a:r>
              <a:rPr lang="cs-CZ" dirty="0"/>
              <a:t>kompetencí k vědecké </a:t>
            </a:r>
            <a:r>
              <a:rPr lang="cs-CZ" dirty="0" smtClean="0"/>
              <a:t>práci</a:t>
            </a:r>
          </a:p>
          <a:p>
            <a:pPr>
              <a:spcAft>
                <a:spcPts val="1200"/>
              </a:spcAft>
            </a:pPr>
            <a:r>
              <a:rPr lang="cs-CZ" dirty="0" smtClean="0"/>
              <a:t>Není kreditním studiem!</a:t>
            </a:r>
            <a:endParaRPr lang="cs-CZ" dirty="0"/>
          </a:p>
          <a:p>
            <a:pPr>
              <a:spcAft>
                <a:spcPts val="1200"/>
              </a:spcAft>
            </a:pPr>
            <a:r>
              <a:rPr lang="cs-CZ" dirty="0" smtClean="0"/>
              <a:t>Rozhodující výstupy jsou:</a:t>
            </a:r>
          </a:p>
          <a:p>
            <a:pPr lvl="1"/>
            <a:r>
              <a:rPr lang="cs-CZ" dirty="0" smtClean="0"/>
              <a:t>Postup </a:t>
            </a:r>
            <a:r>
              <a:rPr lang="cs-CZ" dirty="0"/>
              <a:t>při psaní dizertace</a:t>
            </a:r>
          </a:p>
          <a:p>
            <a:pPr lvl="1"/>
            <a:r>
              <a:rPr lang="cs-CZ" dirty="0"/>
              <a:t>Publikování a vykazování publikací</a:t>
            </a:r>
          </a:p>
          <a:p>
            <a:pPr lvl="1"/>
            <a:r>
              <a:rPr lang="cs-CZ" dirty="0"/>
              <a:t>Navazování zahraničních kontaktů + stáže</a:t>
            </a:r>
          </a:p>
          <a:p>
            <a:pPr lvl="1"/>
            <a:r>
              <a:rPr lang="cs-CZ" dirty="0"/>
              <a:t>Plnění předmětů daných akreditací a zakotvených </a:t>
            </a:r>
            <a:r>
              <a:rPr lang="cs-CZ" dirty="0" smtClean="0"/>
              <a:t>v individuálním </a:t>
            </a:r>
            <a:r>
              <a:rPr lang="cs-CZ" dirty="0"/>
              <a:t>studijním </a:t>
            </a:r>
            <a:r>
              <a:rPr lang="cs-CZ" dirty="0" smtClean="0"/>
              <a:t>plánu</a:t>
            </a: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828589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Oborová rada – její pravomoci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 smtClean="0"/>
              <a:t>Studium řídí oborová rada </a:t>
            </a:r>
          </a:p>
          <a:p>
            <a:pPr lvl="1">
              <a:spcAft>
                <a:spcPts val="1200"/>
              </a:spcAft>
            </a:pPr>
            <a:r>
              <a:rPr lang="cs-CZ" dirty="0" smtClean="0"/>
              <a:t>Schvaluje individuální studijní plán</a:t>
            </a:r>
          </a:p>
          <a:p>
            <a:pPr lvl="1">
              <a:spcAft>
                <a:spcPts val="1200"/>
              </a:spcAft>
            </a:pPr>
            <a:r>
              <a:rPr lang="cs-CZ" dirty="0" smtClean="0"/>
              <a:t>Schvaluje případné změny individuálního studijního plánu</a:t>
            </a:r>
          </a:p>
          <a:p>
            <a:pPr lvl="1">
              <a:spcAft>
                <a:spcPts val="1200"/>
              </a:spcAft>
            </a:pPr>
            <a:r>
              <a:rPr lang="cs-CZ" dirty="0" smtClean="0"/>
              <a:t>V mezích stipendijního řádu navrhuje snížení či zvýšení stipendia</a:t>
            </a:r>
          </a:p>
          <a:p>
            <a:pPr lvl="1">
              <a:spcAft>
                <a:spcPts val="1200"/>
              </a:spcAft>
            </a:pPr>
            <a:r>
              <a:rPr lang="cs-CZ" dirty="0"/>
              <a:t>Schvaluje a  navrhuje děkanovi ke jmenování školitele </a:t>
            </a:r>
            <a:r>
              <a:rPr lang="cs-CZ" dirty="0" smtClean="0"/>
              <a:t>doktoranda</a:t>
            </a:r>
          </a:p>
          <a:p>
            <a:pPr lvl="1">
              <a:spcAft>
                <a:spcPts val="1200"/>
              </a:spcAft>
            </a:pPr>
            <a:r>
              <a:rPr lang="cs-CZ" dirty="0" smtClean="0"/>
              <a:t>Schvaluje roční hodnocení doktoranda (hodnocení A, B, C), od roku 2026/27 (hodnocení A, B, C, D)</a:t>
            </a:r>
          </a:p>
          <a:p>
            <a:pPr lvl="1">
              <a:spcAft>
                <a:spcPts val="1200"/>
              </a:spcAft>
            </a:pPr>
            <a:r>
              <a:rPr lang="cs-CZ" dirty="0" smtClean="0"/>
              <a:t>Rozhoduje </a:t>
            </a:r>
            <a:r>
              <a:rPr lang="cs-CZ" dirty="0"/>
              <a:t>o ukončení studia při jeho nesplnění</a:t>
            </a:r>
          </a:p>
          <a:p>
            <a:pPr lvl="1">
              <a:spcAft>
                <a:spcPts val="1200"/>
              </a:spcAft>
            </a:pPr>
            <a:endParaRPr lang="cs-CZ" dirty="0"/>
          </a:p>
          <a:p>
            <a:pPr lvl="1"/>
            <a:endParaRPr lang="cs-CZ" dirty="0" smtClean="0"/>
          </a:p>
          <a:p>
            <a:pPr lvl="1"/>
            <a:endParaRPr lang="cs-CZ" dirty="0" smtClean="0"/>
          </a:p>
          <a:p>
            <a:pPr lvl="1"/>
            <a:endParaRPr lang="cs-CZ" dirty="0" smtClean="0"/>
          </a:p>
          <a:p>
            <a:pPr lvl="1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056956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Školitel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spcAft>
                <a:spcPts val="1800"/>
              </a:spcAft>
            </a:pPr>
            <a:r>
              <a:rPr lang="cs-CZ" dirty="0" smtClean="0"/>
              <a:t>Profesor, docent nebo vědecký pracovník; jmenuje ho děkan na návrh oborové rady. Každý obor má svůj seznam schválených školitelů</a:t>
            </a:r>
          </a:p>
          <a:p>
            <a:pPr>
              <a:spcAft>
                <a:spcPts val="1800"/>
              </a:spcAft>
            </a:pPr>
            <a:r>
              <a:rPr lang="cs-CZ" dirty="0" smtClean="0"/>
              <a:t>Vedoucí dizertační práce, ale též celé vědecké přípravy doktoranda</a:t>
            </a:r>
          </a:p>
          <a:p>
            <a:pPr>
              <a:spcAft>
                <a:spcPts val="1800"/>
              </a:spcAft>
            </a:pPr>
            <a:r>
              <a:rPr lang="cs-CZ" dirty="0" smtClean="0"/>
              <a:t>Předkládá oborové radě hodnocení doktoranda</a:t>
            </a:r>
          </a:p>
          <a:p>
            <a:pPr>
              <a:spcAft>
                <a:spcPts val="1800"/>
              </a:spcAft>
            </a:pPr>
            <a:r>
              <a:rPr lang="cs-CZ" dirty="0" smtClean="0"/>
              <a:t>Student musí mít po celou dobu studia školitele </a:t>
            </a:r>
          </a:p>
          <a:p>
            <a:pPr>
              <a:spcAft>
                <a:spcPts val="1800"/>
              </a:spcAft>
            </a:pPr>
            <a:r>
              <a:rPr lang="cs-CZ" dirty="0" smtClean="0"/>
              <a:t>Změna školitele je možná jen se souhlasem OR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170136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Příslušnost doktorandů na katedry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Doktorandi jsou zařazeni na katedry FHS dle </a:t>
            </a:r>
            <a:r>
              <a:rPr lang="cs-CZ" b="1" dirty="0" smtClean="0"/>
              <a:t>příslušnosti k vědnímu oboru </a:t>
            </a:r>
            <a:r>
              <a:rPr lang="cs-CZ" b="1" dirty="0" err="1" smtClean="0"/>
              <a:t>Cooperatia</a:t>
            </a:r>
            <a:r>
              <a:rPr lang="cs-CZ" b="1" dirty="0" smtClean="0"/>
              <a:t> </a:t>
            </a:r>
            <a:r>
              <a:rPr lang="cs-CZ" dirty="0" smtClean="0"/>
              <a:t>(viz </a:t>
            </a:r>
            <a:r>
              <a:rPr lang="cs-CZ" dirty="0" err="1" smtClean="0"/>
              <a:t>info</a:t>
            </a:r>
            <a:r>
              <a:rPr lang="cs-CZ" dirty="0" smtClean="0"/>
              <a:t> Oddělení vědy)</a:t>
            </a:r>
          </a:p>
          <a:p>
            <a:r>
              <a:rPr lang="cs-CZ" dirty="0" smtClean="0"/>
              <a:t>Každý je přiřazen k jednomu či dvěma oborům dle zaměření tématu disertační práce </a:t>
            </a:r>
          </a:p>
          <a:p>
            <a:r>
              <a:rPr lang="cs-CZ" dirty="0" smtClean="0"/>
              <a:t>Na zařazení se podílejí studující, školitelé a garanti jednotlivých SP</a:t>
            </a:r>
          </a:p>
          <a:p>
            <a:r>
              <a:rPr lang="cs-CZ" dirty="0" smtClean="0"/>
              <a:t>Vedoucí katedry pak se studujícím individuálně domlouvá zapojení do pedagogické činnosti na fakultě a atestuje ji.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769718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Individuální studijní plán (ISP)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spcAft>
                <a:spcPts val="1200"/>
              </a:spcAft>
            </a:pPr>
            <a:r>
              <a:rPr lang="cs-CZ" dirty="0" smtClean="0"/>
              <a:t>Studium probíhá podle Individuálního studijního  plánu </a:t>
            </a:r>
            <a:r>
              <a:rPr lang="cs-CZ" dirty="0"/>
              <a:t>(ISP) a je pro studenta </a:t>
            </a:r>
            <a:r>
              <a:rPr lang="cs-CZ" dirty="0" smtClean="0"/>
              <a:t>závazný</a:t>
            </a:r>
          </a:p>
          <a:p>
            <a:pPr>
              <a:spcAft>
                <a:spcPts val="1200"/>
              </a:spcAft>
            </a:pPr>
            <a:r>
              <a:rPr lang="cs-CZ" dirty="0" smtClean="0"/>
              <a:t>ISP sestavuje </a:t>
            </a:r>
            <a:r>
              <a:rPr lang="cs-CZ" dirty="0"/>
              <a:t>student se </a:t>
            </a:r>
            <a:r>
              <a:rPr lang="cs-CZ" dirty="0" smtClean="0"/>
              <a:t>školitelem a schvaluje ho oborová rada</a:t>
            </a:r>
          </a:p>
          <a:p>
            <a:pPr>
              <a:spcAft>
                <a:spcPts val="1200"/>
              </a:spcAft>
            </a:pPr>
            <a:r>
              <a:rPr lang="cs-CZ" dirty="0" smtClean="0"/>
              <a:t>ISP v sobě zahrnuje všechny povinnosti (tj. </a:t>
            </a:r>
            <a:r>
              <a:rPr lang="cs-CZ" dirty="0"/>
              <a:t>povinné i </a:t>
            </a:r>
            <a:r>
              <a:rPr lang="cs-CZ" dirty="0" smtClean="0"/>
              <a:t>povinně volitelné předměty, </a:t>
            </a:r>
            <a:r>
              <a:rPr lang="cs-CZ" dirty="0"/>
              <a:t>publikace</a:t>
            </a:r>
            <a:r>
              <a:rPr lang="cs-CZ" dirty="0" smtClean="0"/>
              <a:t>, stáže, konference, apod.)</a:t>
            </a:r>
          </a:p>
          <a:p>
            <a:pPr>
              <a:spcAft>
                <a:spcPts val="1200"/>
              </a:spcAft>
            </a:pPr>
            <a:r>
              <a:rPr lang="cs-CZ" dirty="0" smtClean="0"/>
              <a:t>ISP </a:t>
            </a:r>
            <a:r>
              <a:rPr lang="cs-CZ" dirty="0"/>
              <a:t>se sestavuje na celé </a:t>
            </a:r>
            <a:r>
              <a:rPr lang="cs-CZ" dirty="0" smtClean="0"/>
              <a:t>studium dopředu, jeho plnění se rozvrhuje do jednotlivých akademických let, v nichž bude student tyto povinnosti plnit</a:t>
            </a:r>
          </a:p>
        </p:txBody>
      </p:sp>
    </p:spTree>
    <p:extLst>
      <p:ext uri="{BB962C8B-B14F-4D97-AF65-F5344CB8AC3E}">
        <p14:creationId xmlns:p14="http://schemas.microsoft.com/office/powerpoint/2010/main" val="32849562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Individuální studijní plán (ISP)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Po zápisu bude možné přistoupit k sestavení vašeho ISP</a:t>
            </a:r>
          </a:p>
          <a:p>
            <a:r>
              <a:rPr lang="cs-CZ" dirty="0" smtClean="0"/>
              <a:t>Některé povinnosti dané akreditací (zejména, publikace, konference, zahraniční stáž a rozprava nad tématem disertační práce) budete v ISP již mít přiřazeny – budete pouze měnit rok plánovaného plnění</a:t>
            </a:r>
          </a:p>
          <a:p>
            <a:r>
              <a:rPr lang="cs-CZ" dirty="0" smtClean="0"/>
              <a:t>Návod na práci s ISP naleznete na webu </a:t>
            </a:r>
            <a:r>
              <a:rPr lang="cs-CZ" dirty="0" err="1" smtClean="0"/>
              <a:t>phd</a:t>
            </a:r>
            <a:r>
              <a:rPr lang="cs-CZ" dirty="0" smtClean="0"/>
              <a:t>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3888608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c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4659</TotalTime>
  <Words>2413</Words>
  <Application>Microsoft Office PowerPoint</Application>
  <PresentationFormat>Předvádění na obrazovce (4:3)</PresentationFormat>
  <Paragraphs>244</Paragraphs>
  <Slides>38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6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38</vt:i4>
      </vt:variant>
    </vt:vector>
  </HeadingPairs>
  <TitlesOfParts>
    <vt:vector size="45" baseType="lpstr">
      <vt:lpstr>Arial</vt:lpstr>
      <vt:lpstr>Calibri</vt:lpstr>
      <vt:lpstr>Georgia</vt:lpstr>
      <vt:lpstr>Times New Roman</vt:lpstr>
      <vt:lpstr>Wingdings</vt:lpstr>
      <vt:lpstr>Wingdings 2</vt:lpstr>
      <vt:lpstr>Civic</vt:lpstr>
      <vt:lpstr>2025 - 2026</vt:lpstr>
      <vt:lpstr>Koho kontaktovat, když něco potřebujete</vt:lpstr>
      <vt:lpstr>Důležité!!!!!</vt:lpstr>
      <vt:lpstr>Doktorské studium</vt:lpstr>
      <vt:lpstr>Oborová rada – její pravomoci</vt:lpstr>
      <vt:lpstr>Školitel</vt:lpstr>
      <vt:lpstr>Příslušnost doktorandů na katedry</vt:lpstr>
      <vt:lpstr>Individuální studijní plán (ISP)</vt:lpstr>
      <vt:lpstr>Individuální studijní plán (ISP)</vt:lpstr>
      <vt:lpstr>Individuální studijní plán (ISP)</vt:lpstr>
      <vt:lpstr>Předměty</vt:lpstr>
      <vt:lpstr>Povinné předměty </vt:lpstr>
      <vt:lpstr>Doktorské studium – pedagogická činnost</vt:lpstr>
      <vt:lpstr>Doktorské studium – pedagogická činnost</vt:lpstr>
      <vt:lpstr>Povinně volitelné a volitelné předměty</vt:lpstr>
      <vt:lpstr>Kódy předmětů</vt:lpstr>
      <vt:lpstr>Publikace a konference</vt:lpstr>
      <vt:lpstr>Zahraniční stáže</vt:lpstr>
      <vt:lpstr>Každoroční hodnocení studia</vt:lpstr>
      <vt:lpstr>Roční kontrola, co se kontroluje</vt:lpstr>
      <vt:lpstr>Rozprava nad tématem disertační práce</vt:lpstr>
      <vt:lpstr>Obhajoba disertační práce</vt:lpstr>
      <vt:lpstr>Podmínky pro absolvování studia</vt:lpstr>
      <vt:lpstr>Rozhodné doby studia</vt:lpstr>
      <vt:lpstr>Přerušení studia</vt:lpstr>
      <vt:lpstr>Poplatky za studium</vt:lpstr>
      <vt:lpstr>Doktorský studijní příjem</vt:lpstr>
      <vt:lpstr>Doktorský studijní příjem</vt:lpstr>
      <vt:lpstr>Stipendia</vt:lpstr>
      <vt:lpstr>Harmonogram akademického roku</vt:lpstr>
      <vt:lpstr>Studijní legislativa</vt:lpstr>
      <vt:lpstr>A teď prosím pozor!!!</vt:lpstr>
      <vt:lpstr>Jak postupovat po zápisu do studia</vt:lpstr>
      <vt:lpstr>Jak získat přístup do Studijního informačního systému (SIS)</vt:lpstr>
      <vt:lpstr>Návody pro práci se SIS - www.fhs.cuni.cz</vt:lpstr>
      <vt:lpstr>Informační oborové schůzky s garanty studia</vt:lpstr>
      <vt:lpstr>Imatrikulace</vt:lpstr>
      <vt:lpstr>Děkuji vám za pozornost!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2009</dc:title>
  <dc:creator>jk</dc:creator>
  <cp:lastModifiedBy>Jana Jeníčková</cp:lastModifiedBy>
  <cp:revision>263</cp:revision>
  <dcterms:created xsi:type="dcterms:W3CDTF">2009-09-11T17:33:42Z</dcterms:created>
  <dcterms:modified xsi:type="dcterms:W3CDTF">2025-09-24T13:25:08Z</dcterms:modified>
</cp:coreProperties>
</file>