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5"/>
  </p:notesMasterIdLst>
  <p:sldIdLst>
    <p:sldId id="256" r:id="rId2"/>
    <p:sldId id="317" r:id="rId3"/>
    <p:sldId id="332" r:id="rId4"/>
    <p:sldId id="310" r:id="rId5"/>
    <p:sldId id="306" r:id="rId6"/>
    <p:sldId id="305" r:id="rId7"/>
    <p:sldId id="312" r:id="rId8"/>
    <p:sldId id="307" r:id="rId9"/>
    <p:sldId id="311" r:id="rId10"/>
    <p:sldId id="291" r:id="rId11"/>
    <p:sldId id="313" r:id="rId12"/>
    <p:sldId id="270" r:id="rId13"/>
    <p:sldId id="324" r:id="rId14"/>
    <p:sldId id="268" r:id="rId15"/>
    <p:sldId id="269" r:id="rId16"/>
    <p:sldId id="330" r:id="rId17"/>
    <p:sldId id="271" r:id="rId18"/>
    <p:sldId id="292" r:id="rId19"/>
    <p:sldId id="282" r:id="rId20"/>
    <p:sldId id="281" r:id="rId21"/>
    <p:sldId id="280" r:id="rId22"/>
    <p:sldId id="285" r:id="rId23"/>
    <p:sldId id="314" r:id="rId24"/>
    <p:sldId id="287" r:id="rId25"/>
    <p:sldId id="278" r:id="rId26"/>
    <p:sldId id="326" r:id="rId27"/>
    <p:sldId id="333" r:id="rId28"/>
    <p:sldId id="331" r:id="rId29"/>
    <p:sldId id="325" r:id="rId30"/>
    <p:sldId id="327" r:id="rId31"/>
    <p:sldId id="323" r:id="rId32"/>
    <p:sldId id="329" r:id="rId33"/>
    <p:sldId id="321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9" autoAdjust="0"/>
    <p:restoredTop sz="94762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1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EC6B21-0F0A-441D-9F94-247D280CDB6A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3AD72C-D111-4420-8B38-18FDD502AD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509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27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28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6780C-D4FB-4D80-87BE-8C31E523CCA6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56167D8-1AF8-4D48-B168-73A1CB12B5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365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B0909-5B01-4FFB-B29F-45BE5A376588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D3583-BBCA-442A-A9EB-27BEFA3989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071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26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27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FE459-5951-418D-A129-0C14AE24D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2CA91-3FD0-4DA9-89CF-134A6E68F12E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580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42B8-D3E7-4110-BF3D-D95CEA579F8F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85086-4D57-4860-9DC1-D7C5677832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321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28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2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3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64D1-9B33-4C90-881F-41FD2888382B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9073D29-EFB0-4C47-A5F5-E18ECE960C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157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26AE2-7325-459A-AD72-0AA1DAC711AE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8648-E7A8-4537-BD35-75D7960386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996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25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2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3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D1AE-0DCD-4775-BCC1-86A3ED6C583A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8FDE6A1-C651-417D-9B42-FD12F0DEFA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660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50478-01F6-4786-BAC0-A3D6BDAAB14E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C1AA8-7698-47B8-A1F2-CCDAED8A8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34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64F22-BD62-4762-8EDD-DDE5FF4B3887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ED2847-5A52-4673-AFEF-04BD95554B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87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5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BF6C0F7-F4CC-4FDC-8E73-370C998C72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3AF40-EA44-4B48-B022-97CCD7EB382E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012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08FEC-2E08-4561-910E-5711925CB4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B84C2-80A7-48A2-B247-D9B9E0F78554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71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EED65F-4EA4-4408-9433-F4CC383D7416}" type="datetimeFigureOut">
              <a:rPr lang="cs-CZ"/>
              <a:pPr>
                <a:defRPr/>
              </a:pPr>
              <a:t>23.09.2024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440C2-B732-41C4-A69C-C9242AEE94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na.jenickova@fhs.cuni.cz" TargetMode="External"/><Relationship Id="rId2" Type="http://schemas.openxmlformats.org/officeDocument/2006/relationships/hyperlink" Target="mailto:phd@fhs.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lada.pajgrtova@fhs.cuni.cz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ytovani.cuni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hs.cuni.cz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hD.FHSUK" TargetMode="External"/><Relationship Id="rId2" Type="http://schemas.openxmlformats.org/officeDocument/2006/relationships/hyperlink" Target="https://phd.fhs.cuni.cz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>
                <a:latin typeface="Times New Roman"/>
              </a:rPr>
              <a:t>Základní informace o studijních PRAVIDLECH A povinnostech pro studenty doktorského studia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800" dirty="0" smtClean="0">
              <a:latin typeface="Times New Roman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2024</a:t>
            </a:r>
            <a:r>
              <a:rPr lang="en-US" dirty="0" smtClean="0"/>
              <a:t> </a:t>
            </a:r>
            <a:r>
              <a:rPr lang="en-US" dirty="0" smtClean="0"/>
              <a:t>- 20</a:t>
            </a:r>
            <a:r>
              <a:rPr lang="cs-CZ" dirty="0" smtClean="0"/>
              <a:t>25</a:t>
            </a:r>
            <a:endParaRPr lang="cs-CZ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Předměty</a:t>
            </a:r>
            <a:endParaRPr lang="cs-CZ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cs-CZ" dirty="0" smtClean="0"/>
              <a:t>V průběhu studia plníte povinné a povinně volitelné předměty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Předměty nejsou klasifikovány známkami, nýbrž pouze „prospěl“ – „neprospěl“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Student </a:t>
            </a:r>
            <a:r>
              <a:rPr lang="cs-CZ" dirty="0"/>
              <a:t>doktorského studijního programu může konat zkoušku ze zapsaného </a:t>
            </a:r>
            <a:r>
              <a:rPr lang="cs-CZ" dirty="0" smtClean="0"/>
              <a:t>předmětu nejvýše </a:t>
            </a:r>
            <a:r>
              <a:rPr lang="cs-CZ" dirty="0"/>
              <a:t>dvakrát, tj. </a:t>
            </a:r>
            <a:r>
              <a:rPr lang="cs-CZ" u="sng" dirty="0"/>
              <a:t>má právo na jeden opravný </a:t>
            </a:r>
            <a:r>
              <a:rPr lang="cs-CZ" u="sng" dirty="0" smtClean="0"/>
              <a:t>termín 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předměty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cs-CZ" dirty="0" smtClean="0"/>
              <a:t>Jsou dány akreditací oboru</a:t>
            </a:r>
          </a:p>
          <a:p>
            <a:pPr>
              <a:spcAft>
                <a:spcPts val="2400"/>
              </a:spcAft>
            </a:pPr>
            <a:r>
              <a:rPr lang="cs-CZ" dirty="0" smtClean="0"/>
              <a:t>Musí být zohledněny ve studijním plánu, bez jejich splnění nelze studium absolvovat</a:t>
            </a:r>
          </a:p>
          <a:p>
            <a:pPr>
              <a:spcAft>
                <a:spcPts val="2400"/>
              </a:spcAft>
            </a:pPr>
            <a:r>
              <a:rPr lang="cs-CZ" dirty="0" smtClean="0"/>
              <a:t>Jejich počet se liší na jednotlivých oborech, obvykle je jich 3-6 za celé 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05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B9899"/>
                </a:solidFill>
              </a:rPr>
              <a:t>Povinně volitelné a volitelné předměty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cs-CZ" dirty="0" smtClean="0"/>
              <a:t>Některé obory předepisují povinně volitelné předměty, které se volí z určité skupiny</a:t>
            </a:r>
          </a:p>
          <a:p>
            <a:pPr eaLnBrk="1" hangingPunct="1">
              <a:spcAft>
                <a:spcPts val="1800"/>
              </a:spcAft>
            </a:pPr>
            <a:r>
              <a:rPr lang="cs-CZ" dirty="0" smtClean="0"/>
              <a:t>Do individuálního studijního plánu lze (obvykle po dohodě se školitelem) zařadit též volitelné předměty nad rámec povinných a povinně volitelných</a:t>
            </a:r>
          </a:p>
          <a:p>
            <a:pPr eaLnBrk="1" hangingPunct="1">
              <a:spcAft>
                <a:spcPts val="1800"/>
              </a:spcAft>
            </a:pPr>
            <a:r>
              <a:rPr lang="cs-CZ" dirty="0" smtClean="0"/>
              <a:t>Pozor: do studijního plánu nelze zařadit předmět určený pro nav. </a:t>
            </a:r>
            <a:r>
              <a:rPr lang="cs-CZ" dirty="0" err="1" smtClean="0"/>
              <a:t>mag</a:t>
            </a:r>
            <a:r>
              <a:rPr lang="cs-CZ" dirty="0" smtClean="0"/>
              <a:t>. studium či </a:t>
            </a:r>
            <a:r>
              <a:rPr lang="cs-CZ" dirty="0" err="1" smtClean="0"/>
              <a:t>bak</a:t>
            </a:r>
            <a:r>
              <a:rPr lang="cs-CZ" dirty="0" smtClean="0"/>
              <a:t>. studium; chodit na něj lze, ovšem ve studijním plánu mohou být pouze doktorské předměty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akreditace – </a:t>
            </a:r>
            <a:r>
              <a:rPr lang="cs-CZ" smtClean="0"/>
              <a:t>kódy předmětů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současné době vedle sebe běží paralelně vždy dvě akreditace – stará a nová</a:t>
            </a:r>
          </a:p>
          <a:p>
            <a:r>
              <a:rPr lang="cs-CZ" dirty="0"/>
              <a:t>Každý obor/ program má své kódy předmětů</a:t>
            </a:r>
          </a:p>
          <a:p>
            <a:r>
              <a:rPr lang="cs-CZ" dirty="0"/>
              <a:t>Pozor na vaše kódy předmětů při zakládání ISP, některé staré předměty z oboru již nebudou vyučovány!</a:t>
            </a:r>
          </a:p>
          <a:p>
            <a:r>
              <a:rPr lang="cs-CZ" dirty="0"/>
              <a:t>Přesné kódy vašeho oboru jsou uvedeny v materiálu, který dostanete u zápisu</a:t>
            </a:r>
          </a:p>
          <a:p>
            <a:r>
              <a:rPr lang="cs-CZ" dirty="0"/>
              <a:t>Při sestavování ISP lze již jen daný kód vyplnit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25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7B9899"/>
                </a:solidFill>
              </a:rPr>
              <a:t>Publikace a konference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69338" cy="50815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>1) </a:t>
            </a:r>
            <a:r>
              <a:rPr lang="cs-CZ" sz="2000" dirty="0" smtClean="0"/>
              <a:t>Bez publikací a bez jejich náležitého vykázání za fakultu není možné studium absolvovat. Nestačí mít publikace v tisku, musí být již vydané; píší se také na dodatek k diplomu. </a:t>
            </a:r>
            <a:r>
              <a:rPr lang="cs-CZ" sz="2000" b="1" dirty="0" smtClean="0"/>
              <a:t>Publikace a konference se vykazují do celouniverzitní bibliografické databáze OBD </a:t>
            </a:r>
            <a:r>
              <a:rPr lang="cs-CZ" sz="2000" dirty="0" smtClean="0"/>
              <a:t>(viz </a:t>
            </a:r>
            <a:r>
              <a:rPr lang="cs-CZ" sz="2000" dirty="0" err="1" smtClean="0"/>
              <a:t>info</a:t>
            </a:r>
            <a:r>
              <a:rPr lang="cs-CZ" sz="2000" dirty="0" smtClean="0"/>
              <a:t> Oddělení vědy FHS)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000" dirty="0" smtClean="0"/>
              <a:t>2) Studium rovněž předpokládá aktivní účast na konferencích, pokud je příspěvek publikován ve sborníku, </a:t>
            </a:r>
            <a:r>
              <a:rPr lang="cs-CZ" sz="2000" dirty="0"/>
              <a:t>je třeba ho zadat: taková publikace je jiného typu než 1)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27000" y="4268788"/>
            <a:ext cx="8883650" cy="2379662"/>
            <a:chOff x="80" y="2689"/>
            <a:chExt cx="5596" cy="1499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" y="2695"/>
              <a:ext cx="5584" cy="1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6" y="2695"/>
              <a:ext cx="5584" cy="1487"/>
            </a:xfrm>
            <a:prstGeom prst="rect">
              <a:avLst/>
            </a:prstGeom>
            <a:solidFill>
              <a:srgbClr val="F7EA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75" y="2689"/>
              <a:ext cx="53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publikace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130" y="2689"/>
              <a:ext cx="60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konference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12" y="2823"/>
              <a:ext cx="30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ETIK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20" y="2823"/>
              <a:ext cx="194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200" dirty="0" smtClean="0">
                  <a:solidFill>
                    <a:srgbClr val="000000"/>
                  </a:solidFill>
                  <a:latin typeface="Georgia" panose="02040502050405020303" pitchFamily="18" charset="0"/>
                </a:rPr>
                <a:t>2 </a:t>
              </a:r>
              <a:r>
                <a:rPr kumimoji="0" lang="cs-CZ" altLang="cs-CZ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články v recenzovaném časopise, 1 recenze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153" y="2823"/>
              <a:ext cx="138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aktivní účasti na konferencích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12" y="2958"/>
              <a:ext cx="27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ENV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20" y="2958"/>
              <a:ext cx="240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 (1 s impakt faktorem)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53" y="2958"/>
              <a:ext cx="124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1 aktivní účast na konferenci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12" y="3092"/>
              <a:ext cx="15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OA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20" y="3092"/>
              <a:ext cx="14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153" y="3092"/>
              <a:ext cx="138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aktivní účasti na konferencích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12" y="3227"/>
              <a:ext cx="32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HISO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520" y="3227"/>
              <a:ext cx="14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153" y="3227"/>
              <a:ext cx="180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1 aktivní účast na mezinárodní konferenci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12" y="3362"/>
              <a:ext cx="25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SOS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20" y="3362"/>
              <a:ext cx="243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 (jeden v zahraničním)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153" y="3362"/>
              <a:ext cx="124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1 aktivní účast na konferenci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12" y="3496"/>
              <a:ext cx="26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NFF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20" y="3496"/>
              <a:ext cx="14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153" y="3496"/>
              <a:ext cx="138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aktivní účasti na konferencích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12" y="3631"/>
              <a:ext cx="29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SEKD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20" y="3631"/>
              <a:ext cx="147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146" y="3644"/>
              <a:ext cx="12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210" y="3637"/>
              <a:ext cx="174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aktivní účast na mezinárodní konferenci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12" y="3765"/>
              <a:ext cx="25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SFK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20" y="3765"/>
              <a:ext cx="150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153" y="3765"/>
              <a:ext cx="182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200" dirty="0">
                  <a:solidFill>
                    <a:srgbClr val="000000"/>
                  </a:solidFill>
                  <a:latin typeface="Georgia" panose="02040502050405020303" pitchFamily="18" charset="0"/>
                </a:rPr>
                <a:t>2</a:t>
              </a:r>
              <a:r>
                <a:rPr kumimoji="0" lang="cs-CZ" altLang="cs-CZ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 aktivní účasti na mezinárodní konferenci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12" y="3900"/>
              <a:ext cx="19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SD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520" y="3900"/>
              <a:ext cx="243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články v recenzovaném časopise (jeden v zahraničním)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153" y="3900"/>
              <a:ext cx="220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2 aktivní účasti na konferencích (jedna v zahraničí)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12" y="4035"/>
              <a:ext cx="17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SP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520" y="4035"/>
              <a:ext cx="146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1 článek v recenzovaném časopise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153" y="4035"/>
              <a:ext cx="124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orgia" panose="02040502050405020303" pitchFamily="18" charset="0"/>
                </a:rPr>
                <a:t>1 aktivní účast na konferenci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V="1">
              <a:off x="86" y="26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86" y="268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495" y="26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95" y="268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3127" y="26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3127" y="2689"/>
              <a:ext cx="7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92" y="2689"/>
              <a:ext cx="557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V="1">
              <a:off x="5664" y="26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5664" y="268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92" y="2823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92" y="2958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92" y="3092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92" y="3227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92" y="3362"/>
              <a:ext cx="5578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92" y="3496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92" y="3631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92" y="3765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92" y="3900"/>
              <a:ext cx="5578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134" y="4035"/>
              <a:ext cx="2536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80" y="2689"/>
              <a:ext cx="12" cy="149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89" y="2701"/>
              <a:ext cx="12" cy="14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3121" y="2701"/>
              <a:ext cx="13" cy="14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3134" y="4169"/>
              <a:ext cx="2536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657" y="2701"/>
              <a:ext cx="13" cy="14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2" name="Line 63"/>
            <p:cNvSpPr>
              <a:spLocks noChangeShapeType="1"/>
            </p:cNvSpPr>
            <p:nvPr/>
          </p:nvSpPr>
          <p:spPr bwMode="auto">
            <a:xfrm>
              <a:off x="86" y="418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3" name="Rectangle 64"/>
            <p:cNvSpPr>
              <a:spLocks noChangeArrowheads="1"/>
            </p:cNvSpPr>
            <p:nvPr/>
          </p:nvSpPr>
          <p:spPr bwMode="auto">
            <a:xfrm>
              <a:off x="86" y="418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5" name="Line 65"/>
            <p:cNvSpPr>
              <a:spLocks noChangeShapeType="1"/>
            </p:cNvSpPr>
            <p:nvPr/>
          </p:nvSpPr>
          <p:spPr bwMode="auto">
            <a:xfrm>
              <a:off x="495" y="418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6" name="Rectangle 66"/>
            <p:cNvSpPr>
              <a:spLocks noChangeArrowheads="1"/>
            </p:cNvSpPr>
            <p:nvPr/>
          </p:nvSpPr>
          <p:spPr bwMode="auto">
            <a:xfrm>
              <a:off x="495" y="418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7" name="Line 67"/>
            <p:cNvSpPr>
              <a:spLocks noChangeShapeType="1"/>
            </p:cNvSpPr>
            <p:nvPr/>
          </p:nvSpPr>
          <p:spPr bwMode="auto">
            <a:xfrm>
              <a:off x="3127" y="418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8" name="Rectangle 68"/>
            <p:cNvSpPr>
              <a:spLocks noChangeArrowheads="1"/>
            </p:cNvSpPr>
            <p:nvPr/>
          </p:nvSpPr>
          <p:spPr bwMode="auto">
            <a:xfrm>
              <a:off x="3127" y="4182"/>
              <a:ext cx="7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39" name="Line 69"/>
            <p:cNvSpPr>
              <a:spLocks noChangeShapeType="1"/>
            </p:cNvSpPr>
            <p:nvPr/>
          </p:nvSpPr>
          <p:spPr bwMode="auto">
            <a:xfrm>
              <a:off x="5664" y="418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0" name="Rectangle 70"/>
            <p:cNvSpPr>
              <a:spLocks noChangeArrowheads="1"/>
            </p:cNvSpPr>
            <p:nvPr/>
          </p:nvSpPr>
          <p:spPr bwMode="auto">
            <a:xfrm>
              <a:off x="5664" y="418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1" name="Line 71"/>
            <p:cNvSpPr>
              <a:spLocks noChangeShapeType="1"/>
            </p:cNvSpPr>
            <p:nvPr/>
          </p:nvSpPr>
          <p:spPr bwMode="auto">
            <a:xfrm>
              <a:off x="5670" y="26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2" name="Rectangle 72"/>
            <p:cNvSpPr>
              <a:spLocks noChangeArrowheads="1"/>
            </p:cNvSpPr>
            <p:nvPr/>
          </p:nvSpPr>
          <p:spPr bwMode="auto">
            <a:xfrm>
              <a:off x="5670" y="269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3" name="Line 73"/>
            <p:cNvSpPr>
              <a:spLocks noChangeShapeType="1"/>
            </p:cNvSpPr>
            <p:nvPr/>
          </p:nvSpPr>
          <p:spPr bwMode="auto">
            <a:xfrm>
              <a:off x="5670" y="283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4" name="Rectangle 74"/>
            <p:cNvSpPr>
              <a:spLocks noChangeArrowheads="1"/>
            </p:cNvSpPr>
            <p:nvPr/>
          </p:nvSpPr>
          <p:spPr bwMode="auto">
            <a:xfrm>
              <a:off x="5670" y="2830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5" name="Line 75"/>
            <p:cNvSpPr>
              <a:spLocks noChangeShapeType="1"/>
            </p:cNvSpPr>
            <p:nvPr/>
          </p:nvSpPr>
          <p:spPr bwMode="auto">
            <a:xfrm>
              <a:off x="5670" y="29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6" name="Rectangle 76"/>
            <p:cNvSpPr>
              <a:spLocks noChangeArrowheads="1"/>
            </p:cNvSpPr>
            <p:nvPr/>
          </p:nvSpPr>
          <p:spPr bwMode="auto">
            <a:xfrm>
              <a:off x="5670" y="2964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7" name="Line 77"/>
            <p:cNvSpPr>
              <a:spLocks noChangeShapeType="1"/>
            </p:cNvSpPr>
            <p:nvPr/>
          </p:nvSpPr>
          <p:spPr bwMode="auto">
            <a:xfrm>
              <a:off x="5670" y="309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8" name="Rectangle 78"/>
            <p:cNvSpPr>
              <a:spLocks noChangeArrowheads="1"/>
            </p:cNvSpPr>
            <p:nvPr/>
          </p:nvSpPr>
          <p:spPr bwMode="auto">
            <a:xfrm>
              <a:off x="5670" y="309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49" name="Line 79"/>
            <p:cNvSpPr>
              <a:spLocks noChangeShapeType="1"/>
            </p:cNvSpPr>
            <p:nvPr/>
          </p:nvSpPr>
          <p:spPr bwMode="auto">
            <a:xfrm>
              <a:off x="5670" y="323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0" name="Rectangle 80"/>
            <p:cNvSpPr>
              <a:spLocks noChangeArrowheads="1"/>
            </p:cNvSpPr>
            <p:nvPr/>
          </p:nvSpPr>
          <p:spPr bwMode="auto">
            <a:xfrm>
              <a:off x="5670" y="3233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1" name="Line 81"/>
            <p:cNvSpPr>
              <a:spLocks noChangeShapeType="1"/>
            </p:cNvSpPr>
            <p:nvPr/>
          </p:nvSpPr>
          <p:spPr bwMode="auto">
            <a:xfrm>
              <a:off x="5670" y="33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2" name="Rectangle 82"/>
            <p:cNvSpPr>
              <a:spLocks noChangeArrowheads="1"/>
            </p:cNvSpPr>
            <p:nvPr/>
          </p:nvSpPr>
          <p:spPr bwMode="auto">
            <a:xfrm>
              <a:off x="5670" y="3368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3" name="Line 83"/>
            <p:cNvSpPr>
              <a:spLocks noChangeShapeType="1"/>
            </p:cNvSpPr>
            <p:nvPr/>
          </p:nvSpPr>
          <p:spPr bwMode="auto">
            <a:xfrm>
              <a:off x="5670" y="35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4" name="Rectangle 84"/>
            <p:cNvSpPr>
              <a:spLocks noChangeArrowheads="1"/>
            </p:cNvSpPr>
            <p:nvPr/>
          </p:nvSpPr>
          <p:spPr bwMode="auto">
            <a:xfrm>
              <a:off x="5670" y="350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5" name="Line 85"/>
            <p:cNvSpPr>
              <a:spLocks noChangeShapeType="1"/>
            </p:cNvSpPr>
            <p:nvPr/>
          </p:nvSpPr>
          <p:spPr bwMode="auto">
            <a:xfrm>
              <a:off x="5670" y="363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6" name="Rectangle 86"/>
            <p:cNvSpPr>
              <a:spLocks noChangeArrowheads="1"/>
            </p:cNvSpPr>
            <p:nvPr/>
          </p:nvSpPr>
          <p:spPr bwMode="auto">
            <a:xfrm>
              <a:off x="5670" y="3637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7" name="Line 87"/>
            <p:cNvSpPr>
              <a:spLocks noChangeShapeType="1"/>
            </p:cNvSpPr>
            <p:nvPr/>
          </p:nvSpPr>
          <p:spPr bwMode="auto">
            <a:xfrm>
              <a:off x="5670" y="377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8" name="Rectangle 88"/>
            <p:cNvSpPr>
              <a:spLocks noChangeArrowheads="1"/>
            </p:cNvSpPr>
            <p:nvPr/>
          </p:nvSpPr>
          <p:spPr bwMode="auto">
            <a:xfrm>
              <a:off x="5670" y="377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59" name="Line 89"/>
            <p:cNvSpPr>
              <a:spLocks noChangeShapeType="1"/>
            </p:cNvSpPr>
            <p:nvPr/>
          </p:nvSpPr>
          <p:spPr bwMode="auto">
            <a:xfrm>
              <a:off x="5670" y="390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60" name="Rectangle 90"/>
            <p:cNvSpPr>
              <a:spLocks noChangeArrowheads="1"/>
            </p:cNvSpPr>
            <p:nvPr/>
          </p:nvSpPr>
          <p:spPr bwMode="auto">
            <a:xfrm>
              <a:off x="5670" y="3906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61" name="Line 91"/>
            <p:cNvSpPr>
              <a:spLocks noChangeShapeType="1"/>
            </p:cNvSpPr>
            <p:nvPr/>
          </p:nvSpPr>
          <p:spPr bwMode="auto">
            <a:xfrm>
              <a:off x="5670" y="404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62" name="Rectangle 92"/>
            <p:cNvSpPr>
              <a:spLocks noChangeArrowheads="1"/>
            </p:cNvSpPr>
            <p:nvPr/>
          </p:nvSpPr>
          <p:spPr bwMode="auto">
            <a:xfrm>
              <a:off x="5670" y="404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63" name="Line 93"/>
            <p:cNvSpPr>
              <a:spLocks noChangeShapeType="1"/>
            </p:cNvSpPr>
            <p:nvPr/>
          </p:nvSpPr>
          <p:spPr bwMode="auto">
            <a:xfrm>
              <a:off x="5670" y="417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464" name="Rectangle 94"/>
            <p:cNvSpPr>
              <a:spLocks noChangeArrowheads="1"/>
            </p:cNvSpPr>
            <p:nvPr/>
          </p:nvSpPr>
          <p:spPr bwMode="auto">
            <a:xfrm>
              <a:off x="5670" y="4176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 anchor="t"/>
          <a:lstStyle/>
          <a:p>
            <a:pPr eaLnBrk="1" hangingPunct="1"/>
            <a:r>
              <a:rPr lang="cs-CZ" sz="3800" dirty="0" smtClean="0">
                <a:solidFill>
                  <a:srgbClr val="7B9899"/>
                </a:solidFill>
              </a:rPr>
              <a:t>Zahraniční stáže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spcAft>
                <a:spcPts val="1800"/>
              </a:spcAft>
            </a:pPr>
            <a:r>
              <a:rPr lang="cs-CZ" dirty="0" smtClean="0"/>
              <a:t>Zahraniční stáže jsou povinnou součástí studijního plánu, je třeba 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Zařadit stáž do ISP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Založit záznam stáže do SIS v modulu Evidence stáží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Potvrzení o absolvované stáži vložit po skončení stáže do SIS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Do plánu lze zařadit i krátkodobé stáže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Povinnost lze splnit i složením z více kratších částí</a:t>
            </a:r>
          </a:p>
          <a:p>
            <a:pPr lvl="1" algn="just" eaLnBrk="1" hangingPunct="1">
              <a:spcAft>
                <a:spcPts val="1800"/>
              </a:spcAft>
            </a:pPr>
            <a:r>
              <a:rPr lang="cs-CZ" dirty="0" smtClean="0"/>
              <a:t>O relevantnosti stáže rozhoduje oborová rada</a:t>
            </a:r>
          </a:p>
          <a:p>
            <a:pPr marL="274638" lvl="1" indent="0" algn="just" eaLnBrk="1" hangingPunct="1">
              <a:spcAft>
                <a:spcPts val="1800"/>
              </a:spcAft>
              <a:buNone/>
            </a:pPr>
            <a:endParaRPr lang="cs-CZ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Každoroční hodnocení studia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Každý akademický rok je zapotřebí v SIS vyplnit tzv. evaluační zprávu o uplynulém akademickém roce „hodnocení doktoranda“ = hodnocení ISP</a:t>
            </a:r>
          </a:p>
          <a:p>
            <a:r>
              <a:rPr lang="cs-CZ" dirty="0" smtClean="0"/>
              <a:t>Hodnotíte sami sebe, jak jste naplánované povinnosti splnili</a:t>
            </a:r>
          </a:p>
          <a:p>
            <a:r>
              <a:rPr lang="cs-CZ" dirty="0" smtClean="0"/>
              <a:t>Po vás hodnotí studium váš školitel</a:t>
            </a:r>
          </a:p>
          <a:p>
            <a:r>
              <a:rPr lang="cs-CZ" dirty="0" smtClean="0"/>
              <a:t>A nakonec hodnotí vaše studium oborová rada vašeho studia</a:t>
            </a:r>
          </a:p>
          <a:p>
            <a:r>
              <a:rPr lang="cs-CZ" dirty="0" smtClean="0"/>
              <a:t>Ta doporučí děkanovi, zda pokračovat či nepokračovat ve vašem studiu další akademický rok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870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Roční kontrola, co se kontroluje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sz="2400" dirty="0" smtClean="0"/>
              <a:t>Zda student splnil vše, co si na daný akademický rok rozplánoval ve studijním plánu, tj. splněné zkoušky, vykázané publikace, stáže, další aktivity, apod.</a:t>
            </a:r>
          </a:p>
          <a:p>
            <a:pPr>
              <a:spcAft>
                <a:spcPts val="1200"/>
              </a:spcAft>
            </a:pPr>
            <a:r>
              <a:rPr lang="cs-CZ" sz="2400" dirty="0" smtClean="0"/>
              <a:t>Rozhodující pro kontrolu jsou povinnosti řádně zapsané, vykázané či atestované v SIS (u některých zkoušek je též sestaven písemný protokol o zkoušce).</a:t>
            </a:r>
          </a:p>
          <a:p>
            <a:pPr>
              <a:spcAft>
                <a:spcPts val="1200"/>
              </a:spcAft>
            </a:pPr>
            <a:r>
              <a:rPr lang="cs-CZ" sz="2400" dirty="0" smtClean="0"/>
              <a:t>Hodnocení studia se koná na škále A-B-C. </a:t>
            </a:r>
          </a:p>
          <a:p>
            <a:pPr lvl="1">
              <a:spcAft>
                <a:spcPts val="0"/>
              </a:spcAft>
            </a:pPr>
            <a:r>
              <a:rPr lang="cs-CZ" sz="1900" b="1" dirty="0" smtClean="0"/>
              <a:t>Hodnocení A</a:t>
            </a:r>
            <a:r>
              <a:rPr lang="cs-CZ" sz="1900" dirty="0" smtClean="0"/>
              <a:t> znamená, že je vše v pořádku, vše jste splnili a vaše studium se doporučuje k pokračování.</a:t>
            </a:r>
          </a:p>
          <a:p>
            <a:pPr lvl="1">
              <a:spcAft>
                <a:spcPts val="0"/>
              </a:spcAft>
            </a:pPr>
            <a:r>
              <a:rPr lang="cs-CZ" sz="1900" b="1" dirty="0" smtClean="0"/>
              <a:t>Hodnocení B</a:t>
            </a:r>
            <a:r>
              <a:rPr lang="cs-CZ" sz="1900" dirty="0" smtClean="0"/>
              <a:t> znamená, že jste část svého plánu nesplnili, toto hodnocení často vede ke snížení stipendia pro celý další akademický rok.</a:t>
            </a:r>
            <a:endParaRPr lang="cs-CZ" sz="1900" dirty="0"/>
          </a:p>
          <a:p>
            <a:pPr lvl="1">
              <a:spcAft>
                <a:spcPts val="0"/>
              </a:spcAft>
            </a:pPr>
            <a:r>
              <a:rPr lang="cs-CZ" sz="1900" b="1" dirty="0"/>
              <a:t>Hodnocení </a:t>
            </a:r>
            <a:r>
              <a:rPr lang="cs-CZ" sz="1900" b="1" dirty="0" smtClean="0"/>
              <a:t>C</a:t>
            </a:r>
            <a:r>
              <a:rPr lang="cs-CZ" sz="1900" dirty="0" smtClean="0"/>
              <a:t> </a:t>
            </a:r>
            <a:r>
              <a:rPr lang="cs-CZ" sz="1900" dirty="0"/>
              <a:t>znamená návrh na ukončení studia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Státní závěrečná zkouška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Součástí studia je Státní doktorská zkouška. Každý obor má své vlastní podmínky na její splnění.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Poslední částí studia je obhajoba disertační práce</a:t>
            </a:r>
          </a:p>
          <a:p>
            <a:pPr marL="274320" indent="-274320" algn="just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Hodnocení je prospěl/neprospěl, neznámkuje se</a:t>
            </a:r>
          </a:p>
          <a:p>
            <a:pPr marL="274320" indent="-274320" algn="just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Opakovat státní zkoušku nebo obhajobu lze nejvýše jednou</a:t>
            </a:r>
          </a:p>
          <a:p>
            <a:pPr marL="274320" indent="-274320" algn="just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V případě neúspěšné obhajoby lze opravenou práci odevzdat nejdříve za 6 měsíců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Podmínky pro absolvování studia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Splnit individuální studijní plán </a:t>
            </a:r>
          </a:p>
          <a:p>
            <a:pPr marL="548958" lvl="1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Řádně vykázat publikace do OBD</a:t>
            </a:r>
          </a:p>
          <a:p>
            <a:pPr marL="548958" lvl="1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Vykázat aktivní účasti na konferencích</a:t>
            </a:r>
          </a:p>
          <a:p>
            <a:pPr marL="548958" lvl="1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Splnit povinné i povinně volitelné předměty</a:t>
            </a:r>
          </a:p>
          <a:p>
            <a:pPr marL="548958" lvl="1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Splnit povinnost zahraniční stáže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Složit Státní doktorskou zkoušku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Obhájit dizertační práci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Koho kontaktovat, když něco potřebujete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Studijní agenda </a:t>
            </a:r>
            <a:r>
              <a:rPr lang="cs-CZ" dirty="0" smtClean="0"/>
              <a:t>– Oddělení doktorských studií – kancelář 1.25</a:t>
            </a:r>
          </a:p>
          <a:p>
            <a:r>
              <a:rPr lang="cs-CZ" b="1" dirty="0" smtClean="0"/>
              <a:t>Evidence vědeckých výsledků </a:t>
            </a:r>
            <a:r>
              <a:rPr lang="cs-CZ" dirty="0" smtClean="0"/>
              <a:t>– Oddělení vědy FHS – kanceláře 1.23</a:t>
            </a:r>
          </a:p>
          <a:p>
            <a:r>
              <a:rPr lang="cs-CZ" b="1" dirty="0" smtClean="0"/>
              <a:t>Zahraniční spolupráce, stáže </a:t>
            </a:r>
            <a:r>
              <a:rPr lang="cs-CZ" dirty="0" smtClean="0"/>
              <a:t>– Zahraniční oddělení – kancelář 1.26</a:t>
            </a:r>
          </a:p>
          <a:p>
            <a:r>
              <a:rPr lang="cs-CZ" dirty="0" smtClean="0"/>
              <a:t>Kontakt: Pátkova 2137/5, Praha 8 Tel: 224 271 430</a:t>
            </a:r>
          </a:p>
          <a:p>
            <a:r>
              <a:rPr lang="cs-CZ" dirty="0" smtClean="0"/>
              <a:t>Maily: </a:t>
            </a:r>
          </a:p>
          <a:p>
            <a:pPr lvl="1"/>
            <a:r>
              <a:rPr lang="cs-CZ" dirty="0" smtClean="0">
                <a:hlinkClick r:id="rId2"/>
              </a:rPr>
              <a:t>phd@fhs.cuni.cz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jana.jenickova@fhs.cuni.cz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milada.pajgrtova@fhs.cuni.cz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1620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Rozhodné doby studia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Standardní doba studia – 3 nebo 4 roky: je dána akreditací, je to doba, na kterou je rozvržen studijní plán a v níž by měl student studium dokončit.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Maximální doba studia – 8 let; počítá se na 8*365 dní od 1.10. </a:t>
            </a:r>
            <a:r>
              <a:rPr lang="cs-CZ" dirty="0" smtClean="0"/>
              <a:t>2024, </a:t>
            </a:r>
            <a:r>
              <a:rPr lang="cs-CZ" dirty="0" smtClean="0"/>
              <a:t>počítají se do ní přerušení: je to maximální doba, po kterou lze být zapsán v daném studiu.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Student může být zapsán v prezenční formě studia nejvýše tři, resp. čtyři roky, v kombinované formě není stanoveno.</a:t>
            </a:r>
          </a:p>
          <a:p>
            <a:pPr marL="274320" indent="-274320" eaLnBrk="1" fontAlgn="auto" hangingPunct="1">
              <a:spcAft>
                <a:spcPts val="1800"/>
              </a:spcAft>
              <a:buFont typeface="Wingdings 2"/>
              <a:buChar char=""/>
              <a:defRPr/>
            </a:pPr>
            <a:r>
              <a:rPr lang="cs-CZ" dirty="0" smtClean="0"/>
              <a:t>Dizertaci je třeba odevzdat nejpozději 6 měsíců před koncem maximální doby studia, později nelze.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Přerušení studia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Studium může být i opakovaně přerušeno, v prvním úseku studia přerušit nicméně nejde</a:t>
            </a:r>
          </a:p>
          <a:p>
            <a:pPr marL="274320" indent="-274320" algn="just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Studentovi může děkan přerušit studium, a to buď na jeho písemnou žádost, anebo v mimořádném případě i z vlastního podnětu</a:t>
            </a:r>
          </a:p>
          <a:p>
            <a:pPr marL="274320" indent="-274320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Dnem přerušení studia pozbýváte postavení studenta podle zákona o vysokých školách</a:t>
            </a:r>
          </a:p>
          <a:p>
            <a:pPr marL="274320" indent="-274320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V případě, že nebudete plnit své povinnosti, nelze přerušit studium, abyste se tím vyhnuli hodnocení studia a tím eliminovali hrozbu vyloučení – viz SZŘ UK</a:t>
            </a:r>
          </a:p>
          <a:p>
            <a:pPr marL="274320" indent="-274320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cs-CZ" dirty="0" smtClean="0"/>
              <a:t>Doba přerušení se započítává do maximální doby studia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Poplatky za studium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dirty="0" smtClean="0"/>
              <a:t>Doktorandi neplatí žádné poplatky za studium, pokud studují českou variantu oboru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Stipendia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93629" y="1340768"/>
            <a:ext cx="8542395" cy="4968552"/>
          </a:xfrm>
        </p:spPr>
        <p:txBody>
          <a:bodyPr/>
          <a:lstStyle/>
          <a:p>
            <a:r>
              <a:rPr lang="cs-CZ" sz="2400" b="1" dirty="0"/>
              <a:t>DOKTORANDSKÁ STIPENDIA - </a:t>
            </a:r>
            <a:r>
              <a:rPr lang="cs-CZ" sz="2400" b="1" dirty="0" smtClean="0"/>
              <a:t>rozsah</a:t>
            </a:r>
            <a:endParaRPr lang="cs-CZ" sz="2400" dirty="0"/>
          </a:p>
          <a:p>
            <a:pPr lvl="0">
              <a:spcAft>
                <a:spcPts val="1800"/>
              </a:spcAft>
            </a:pPr>
            <a:r>
              <a:rPr lang="cs-CZ" sz="2400" dirty="0" smtClean="0"/>
              <a:t>10.500 – 25.000 Kč měsíčně, vyplácí se zpětně. </a:t>
            </a:r>
            <a:r>
              <a:rPr lang="cs-CZ" sz="2400" dirty="0" smtClean="0"/>
              <a:t>Od 1.3.2025 je hranice 12.500 až 25.000 Kč. První </a:t>
            </a:r>
            <a:r>
              <a:rPr lang="cs-CZ" sz="2400" dirty="0" smtClean="0"/>
              <a:t>stipendium obdržíte v listopadu za říjen</a:t>
            </a:r>
          </a:p>
          <a:p>
            <a:pPr lvl="0">
              <a:spcAft>
                <a:spcPts val="1800"/>
              </a:spcAft>
            </a:pPr>
            <a:r>
              <a:rPr lang="cs-CZ" sz="2400" dirty="0"/>
              <a:t>V případě, že závěrem pravidelného hodnocení je konstatování, že student nesplnil některé povinnosti podle </a:t>
            </a:r>
            <a:r>
              <a:rPr lang="cs-CZ" sz="2400" dirty="0" smtClean="0"/>
              <a:t>ISP, </a:t>
            </a:r>
            <a:r>
              <a:rPr lang="cs-CZ" sz="2400" dirty="0"/>
              <a:t>může děkan na návrh oborové rady studentovi </a:t>
            </a:r>
            <a:r>
              <a:rPr lang="cs-CZ" sz="2400" dirty="0" smtClean="0"/>
              <a:t>stipendium snížit</a:t>
            </a:r>
            <a:r>
              <a:rPr lang="cs-CZ" sz="2400" dirty="0"/>
              <a:t>, a to až o </a:t>
            </a:r>
            <a:r>
              <a:rPr lang="cs-CZ" sz="2400" dirty="0" smtClean="0"/>
              <a:t>50%</a:t>
            </a:r>
          </a:p>
          <a:p>
            <a:pPr lvl="0">
              <a:spcAft>
                <a:spcPts val="1800"/>
              </a:spcAft>
            </a:pPr>
            <a:r>
              <a:rPr lang="cs-CZ" sz="2400" dirty="0" smtClean="0"/>
              <a:t>Oborové rady navrhují děkanovi výši stipendia na </a:t>
            </a:r>
            <a:r>
              <a:rPr lang="cs-CZ" sz="2400" dirty="0"/>
              <a:t>základě studijních výsledků </a:t>
            </a:r>
            <a:r>
              <a:rPr lang="cs-CZ" sz="2400" dirty="0" smtClean="0"/>
              <a:t>doktoranda</a:t>
            </a:r>
          </a:p>
          <a:p>
            <a:pPr lvl="0">
              <a:spcAft>
                <a:spcPts val="1800"/>
              </a:spcAft>
            </a:pPr>
            <a:r>
              <a:rPr lang="cs-CZ" sz="2400" b="1" dirty="0" smtClean="0"/>
              <a:t>Prosíme, zadejte číslo svého účtu do SIS!!!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57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Stipendia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dirty="0" smtClean="0"/>
              <a:t>Druhy stipendií: </a:t>
            </a:r>
          </a:p>
          <a:p>
            <a:pPr lvl="1" eaLnBrk="1" hangingPunct="1"/>
            <a:r>
              <a:rPr lang="cs-CZ" dirty="0" smtClean="0"/>
              <a:t>doktorandské, </a:t>
            </a:r>
          </a:p>
          <a:p>
            <a:pPr lvl="1" eaLnBrk="1" hangingPunct="1"/>
            <a:r>
              <a:rPr lang="cs-CZ" dirty="0" smtClean="0"/>
              <a:t>Účelové – tzv. zvláštního zřetele hodných, </a:t>
            </a:r>
          </a:p>
          <a:p>
            <a:pPr lvl="1" eaLnBrk="1" hangingPunct="1"/>
            <a:r>
              <a:rPr lang="cs-CZ" dirty="0" smtClean="0"/>
              <a:t>ubytovací (v pravomoci RUK), </a:t>
            </a:r>
          </a:p>
          <a:p>
            <a:pPr lvl="1" eaLnBrk="1" hangingPunct="1"/>
            <a:r>
              <a:rPr lang="cs-CZ" dirty="0"/>
              <a:t>Stipendium v případě tíživé sociální situace studenta </a:t>
            </a:r>
            <a:r>
              <a:rPr lang="cs-CZ" dirty="0" smtClean="0"/>
              <a:t>(v pravomoci RUK)</a:t>
            </a:r>
          </a:p>
          <a:p>
            <a:pPr lvl="1" eaLnBrk="1" hangingPunct="1"/>
            <a:r>
              <a:rPr lang="cs-CZ" dirty="0"/>
              <a:t>Stipendium na výzkumnou, vývojovou a inovační činnost </a:t>
            </a:r>
            <a:endParaRPr lang="cs-CZ" dirty="0" smtClean="0"/>
          </a:p>
          <a:p>
            <a:pPr lvl="1" eaLnBrk="1" hangingPunct="1"/>
            <a:r>
              <a:rPr lang="pl-PL" dirty="0"/>
              <a:t>Stipendium na podporu studia v zahraničí</a:t>
            </a:r>
            <a:endParaRPr lang="cs-CZ" dirty="0" smtClean="0"/>
          </a:p>
          <a:p>
            <a:pPr eaLnBrk="1" hangingPunct="1"/>
            <a:r>
              <a:rPr lang="cs-CZ" dirty="0" smtClean="0"/>
              <a:t>Adresa pro ubytování na koleji: </a:t>
            </a:r>
            <a:r>
              <a:rPr lang="cs-CZ" dirty="0" smtClean="0">
                <a:hlinkClick r:id="rId2"/>
              </a:rPr>
              <a:t>http://www.ubytovani.cuni.cz/</a:t>
            </a:r>
            <a:endParaRPr lang="cs-CZ" dirty="0" smtClean="0"/>
          </a:p>
          <a:p>
            <a:pPr eaLnBrk="1" hangingPunct="1">
              <a:buFont typeface="Wingdings 2" pitchFamily="18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>
                <a:solidFill>
                  <a:srgbClr val="7B9899"/>
                </a:solidFill>
              </a:rPr>
              <a:t>Harmonogram akademického roku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cs-CZ" dirty="0" smtClean="0"/>
              <a:t>K dispozici na </a:t>
            </a:r>
            <a:r>
              <a:rPr lang="cs-CZ" dirty="0" smtClean="0">
                <a:hlinkClick r:id="rId2"/>
              </a:rPr>
              <a:t>www.fhs.cuni.cz</a:t>
            </a:r>
            <a:endParaRPr lang="cs-CZ" dirty="0" smtClean="0"/>
          </a:p>
          <a:p>
            <a:pPr eaLnBrk="1" hangingPunct="1">
              <a:spcAft>
                <a:spcPts val="1800"/>
              </a:spcAft>
            </a:pPr>
            <a:r>
              <a:rPr lang="cs-CZ" dirty="0" smtClean="0"/>
              <a:t>Uvedená data bezpodmínečně platí, nemá smysl o nich smlouvat</a:t>
            </a:r>
          </a:p>
          <a:p>
            <a:pPr eaLnBrk="1" hangingPunct="1">
              <a:spcAft>
                <a:spcPts val="1800"/>
              </a:spcAft>
            </a:pPr>
            <a:r>
              <a:rPr lang="cs-CZ" dirty="0" smtClean="0"/>
              <a:t>Doktorské studium má roční kontrolu, nikoliv semestrální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Důležité datum je konec akademického roku </a:t>
            </a:r>
            <a:r>
              <a:rPr lang="cs-CZ" dirty="0" smtClean="0"/>
              <a:t>2024/2025, </a:t>
            </a:r>
            <a:r>
              <a:rPr lang="cs-CZ" dirty="0" smtClean="0"/>
              <a:t>tj.  </a:t>
            </a:r>
            <a:r>
              <a:rPr lang="cs-CZ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14. </a:t>
            </a:r>
            <a:r>
              <a:rPr lang="cs-CZ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9. </a:t>
            </a:r>
            <a:r>
              <a:rPr lang="cs-CZ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2025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legislativa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Studijní a zkušební řád UK, Stipendijní řád UK</a:t>
            </a:r>
          </a:p>
          <a:p>
            <a:r>
              <a:rPr lang="cs-CZ" dirty="0" smtClean="0"/>
              <a:t>Pravidla pro organizaci studia FHS (součástí jsou i informace o organizaci studia v doktorských studijních programech)</a:t>
            </a:r>
          </a:p>
          <a:p>
            <a:r>
              <a:rPr lang="cs-CZ" dirty="0" smtClean="0"/>
              <a:t>Pravidla pro přiznávání stipendií FHS</a:t>
            </a:r>
          </a:p>
          <a:p>
            <a:r>
              <a:rPr lang="cs-CZ" dirty="0" smtClean="0"/>
              <a:t>Opatření děkana </a:t>
            </a:r>
          </a:p>
          <a:p>
            <a:pPr lvl="1"/>
            <a:r>
              <a:rPr lang="cs-CZ" dirty="0" smtClean="0"/>
              <a:t>Stanovení způsobu úhrady pedagogické činnosti doktorandů</a:t>
            </a:r>
            <a:endParaRPr lang="cs-CZ" strike="sngStrike" dirty="0" smtClean="0"/>
          </a:p>
          <a:p>
            <a:pPr lvl="1"/>
            <a:r>
              <a:rPr lang="cs-CZ" dirty="0" smtClean="0"/>
              <a:t>Pravidla pro evidenci, odevzdávání a zveřejňování závěrečných prací</a:t>
            </a:r>
          </a:p>
          <a:p>
            <a:pPr lvl="1"/>
            <a:r>
              <a:rPr lang="cs-CZ" dirty="0" smtClean="0"/>
              <a:t>Uznávání  předmětů absolvovaných  v rámci programu LLP/Erasmus</a:t>
            </a:r>
          </a:p>
          <a:p>
            <a:pPr lvl="1"/>
            <a:r>
              <a:rPr lang="cs-CZ" dirty="0"/>
              <a:t>Evidence stáží v doktorském stupni studia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999322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teď prosím pozor!!!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76872"/>
            <a:ext cx="3384376" cy="2880320"/>
          </a:xfrm>
        </p:spPr>
      </p:pic>
    </p:spTree>
    <p:extLst>
      <p:ext uri="{BB962C8B-B14F-4D97-AF65-F5344CB8AC3E}">
        <p14:creationId xmlns:p14="http://schemas.microsoft.com/office/powerpoint/2010/main" val="3525980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postupovat po zápisu do studia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dirty="0" smtClean="0"/>
              <a:t>Získat přístupové údaje do Studentského informačního systému UK (SIS) </a:t>
            </a:r>
            <a:r>
              <a:rPr lang="cs-CZ" dirty="0" smtClean="0"/>
              <a:t>– postup viz další snímek</a:t>
            </a:r>
          </a:p>
          <a:p>
            <a:r>
              <a:rPr lang="cs-CZ" dirty="0" smtClean="0"/>
              <a:t>2. </a:t>
            </a:r>
            <a:r>
              <a:rPr lang="cs-CZ" b="1" dirty="0" smtClean="0"/>
              <a:t>Spojit se se školitelem </a:t>
            </a:r>
            <a:r>
              <a:rPr lang="cs-CZ" dirty="0" smtClean="0"/>
              <a:t>a rozvrhnout si plnění povinností pro potřeby </a:t>
            </a:r>
            <a:r>
              <a:rPr lang="cs-CZ" b="1" dirty="0" smtClean="0"/>
              <a:t>sestavení Individuálního studijního plánu (ISP)</a:t>
            </a:r>
            <a:r>
              <a:rPr lang="cs-CZ" dirty="0" smtClean="0"/>
              <a:t>. Plán se sestavuje na celé studium dopředu</a:t>
            </a:r>
          </a:p>
          <a:p>
            <a:r>
              <a:rPr lang="cs-CZ" dirty="0" smtClean="0"/>
              <a:t>3. </a:t>
            </a:r>
            <a:r>
              <a:rPr lang="cs-CZ" b="1" dirty="0" smtClean="0"/>
              <a:t>Založit dle návodu Individuální studijní plán (ISP) v SIS </a:t>
            </a:r>
            <a:r>
              <a:rPr lang="cs-CZ" dirty="0" smtClean="0"/>
              <a:t>a „předat“ jej elektronicky školiteli – </a:t>
            </a:r>
            <a:r>
              <a:rPr lang="cs-CZ" b="1" dirty="0" smtClean="0"/>
              <a:t>nejpozději do </a:t>
            </a:r>
            <a:r>
              <a:rPr lang="cs-CZ" b="1" dirty="0" smtClean="0"/>
              <a:t>4.10.2024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71219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116632"/>
            <a:ext cx="8534400" cy="1008112"/>
          </a:xfrm>
        </p:spPr>
        <p:txBody>
          <a:bodyPr/>
          <a:lstStyle/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Jak získat přístup do Studijního informačního systému (SIS)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/>
              <a:t>O </a:t>
            </a:r>
            <a:r>
              <a:rPr lang="cs-CZ" sz="2400" b="1" dirty="0"/>
              <a:t>přístupové údaje </a:t>
            </a:r>
            <a:r>
              <a:rPr lang="cs-CZ" sz="2400" dirty="0"/>
              <a:t>prosím žádejte, ať osobně, či elektronicky, až poté, co vám aktivujeme studium</a:t>
            </a:r>
            <a:r>
              <a:rPr lang="cs-CZ" sz="2400" dirty="0" smtClean="0"/>
              <a:t>.</a:t>
            </a:r>
          </a:p>
          <a:p>
            <a:r>
              <a:rPr lang="cs-CZ" sz="2400" b="1" dirty="0"/>
              <a:t>Prezenčně </a:t>
            </a:r>
            <a:r>
              <a:rPr lang="cs-CZ" sz="2400" dirty="0"/>
              <a:t>to lze ve výdejním centru Univerzity Karlovy </a:t>
            </a:r>
            <a:r>
              <a:rPr lang="cs-CZ" sz="2400" i="1" dirty="0"/>
              <a:t>https://cuni.cz/UK-3249.html</a:t>
            </a:r>
            <a:r>
              <a:rPr lang="cs-CZ" sz="2400" dirty="0"/>
              <a:t>, kde vám vystaví rovnou studentskou kartu spolu s přístupovými údaji do SIS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volíte-li </a:t>
            </a:r>
            <a:r>
              <a:rPr lang="cs-CZ" sz="2400" b="1" dirty="0"/>
              <a:t>distanční způsob</a:t>
            </a:r>
            <a:r>
              <a:rPr lang="cs-CZ" sz="2400" dirty="0"/>
              <a:t>, zažádejte o přístupové údaje v tzv. Veřejné poradně Studijního informačního systému (téma: Distanční zápis - získání přístupových údajů) </a:t>
            </a:r>
            <a:r>
              <a:rPr lang="cs-CZ" sz="2400" i="1" dirty="0"/>
              <a:t>https://is.cuni.cz/</a:t>
            </a:r>
            <a:r>
              <a:rPr lang="cs-CZ" sz="2400" i="1" dirty="0" err="1"/>
              <a:t>webapps</a:t>
            </a:r>
            <a:r>
              <a:rPr lang="cs-CZ" sz="2400" i="1" dirty="0"/>
              <a:t>/</a:t>
            </a:r>
            <a:r>
              <a:rPr lang="cs-CZ" sz="2400" i="1" dirty="0" err="1"/>
              <a:t>index.php?controller</a:t>
            </a:r>
            <a:r>
              <a:rPr lang="cs-CZ" sz="2400" i="1" dirty="0"/>
              <a:t>=porad2querypublic&amp;action=</a:t>
            </a:r>
            <a:r>
              <a:rPr lang="cs-CZ" sz="2400" i="1" dirty="0" err="1"/>
              <a:t>run&amp;apl</a:t>
            </a:r>
            <a:r>
              <a:rPr lang="cs-CZ" sz="2400" i="1" dirty="0"/>
              <a:t>=</a:t>
            </a:r>
            <a:r>
              <a:rPr lang="cs-CZ" sz="2400" i="1" dirty="0" err="1"/>
              <a:t>sis&amp;lang</a:t>
            </a:r>
            <a:r>
              <a:rPr lang="cs-CZ" sz="2400" i="1" dirty="0"/>
              <a:t>=</a:t>
            </a:r>
            <a:r>
              <a:rPr lang="cs-CZ" sz="2400" i="1" dirty="0" err="1"/>
              <a:t>cs</a:t>
            </a:r>
            <a:r>
              <a:rPr lang="cs-CZ" sz="2400" dirty="0"/>
              <a:t>. Vygenerování přístupových údajů může v tomto případě trvat několik pracovních dní</a:t>
            </a:r>
            <a:r>
              <a:rPr lang="cs-CZ" sz="2500" dirty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81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Důležité!!!!!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Veškeré záležitosti spojené s vaším studiem, prosím řešte VÝLUČNĚ NA ODDĚLENÍ DOKTORSKÝCH STUDIÍ </a:t>
            </a:r>
            <a:r>
              <a:rPr lang="cs-CZ" b="1" dirty="0" smtClean="0"/>
              <a:t>NIKOLI</a:t>
            </a:r>
            <a:r>
              <a:rPr lang="cs-CZ" dirty="0" smtClean="0"/>
              <a:t> NA STUDIJNÍM ODDĚLENÍ FHS. Studijní oddělení FHS řeší záležitosti pouze pregraduálních studentů a nebudou se vám věnovat, a to ani písemně, ani ústně.</a:t>
            </a:r>
          </a:p>
          <a:p>
            <a:r>
              <a:rPr lang="cs-CZ" dirty="0" smtClean="0"/>
              <a:t>Oddělení doktorských studií má vypsány své vlastní úřední hodiny</a:t>
            </a:r>
          </a:p>
          <a:p>
            <a:r>
              <a:rPr lang="cs-CZ" dirty="0" smtClean="0"/>
              <a:t>Vše k </a:t>
            </a:r>
            <a:r>
              <a:rPr lang="cs-CZ" dirty="0"/>
              <a:t>nalezení zde </a:t>
            </a:r>
            <a:r>
              <a:rPr lang="cs-CZ" u="sng" dirty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phd.fhs.cuni.cz</a:t>
            </a:r>
            <a:endParaRPr lang="cs-CZ" u="sng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Facebook</a:t>
            </a:r>
            <a:r>
              <a:rPr lang="cs-CZ" dirty="0" smtClean="0"/>
              <a:t>: </a:t>
            </a:r>
            <a:r>
              <a:rPr lang="cs-CZ" dirty="0">
                <a:hlinkClick r:id="rId3"/>
              </a:rPr>
              <a:t>https</a:t>
            </a:r>
            <a:r>
              <a:rPr lang="cs-CZ">
                <a:hlinkClick r:id="rId3"/>
              </a:rPr>
              <a:t>://</a:t>
            </a:r>
            <a:r>
              <a:rPr lang="cs-CZ" smtClean="0">
                <a:hlinkClick r:id="rId3"/>
              </a:rPr>
              <a:t>www.facebook.com/PhD.FHSUK</a:t>
            </a:r>
            <a:endParaRPr lang="cs-CZ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871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Návody pro práci </a:t>
            </a:r>
            <a:r>
              <a:rPr lang="cs-CZ" smtClean="0"/>
              <a:t>se </a:t>
            </a:r>
            <a:r>
              <a:rPr lang="cs-CZ"/>
              <a:t>SIS - </a:t>
            </a:r>
            <a:r>
              <a:rPr lang="cs-CZ" smtClean="0"/>
              <a:t>www.fhs.cuni.cz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4" y="1124744"/>
            <a:ext cx="8734871" cy="5616624"/>
          </a:xfrm>
        </p:spPr>
        <p:txBody>
          <a:bodyPr/>
          <a:lstStyle/>
          <a:p>
            <a:pPr lvl="1"/>
            <a:r>
              <a:rPr lang="cs-CZ" dirty="0" smtClean="0"/>
              <a:t>Web: Doktorské studium – sekce Návody</a:t>
            </a:r>
          </a:p>
          <a:p>
            <a:pPr lvl="4"/>
            <a:r>
              <a:rPr lang="cs-CZ" dirty="0" smtClean="0"/>
              <a:t>Návod </a:t>
            </a:r>
            <a:r>
              <a:rPr lang="cs-CZ" dirty="0"/>
              <a:t>na založení Individuálního studijního plánu </a:t>
            </a:r>
            <a:r>
              <a:rPr lang="cs-CZ" dirty="0" smtClean="0"/>
              <a:t>– PhD</a:t>
            </a:r>
          </a:p>
          <a:p>
            <a:pPr lvl="4"/>
            <a:r>
              <a:rPr lang="cs-CZ" dirty="0"/>
              <a:t>Návod na vyplnění ročního hodnocení</a:t>
            </a:r>
          </a:p>
          <a:p>
            <a:pPr lvl="4"/>
            <a:r>
              <a:rPr lang="cs-CZ" dirty="0" smtClean="0"/>
              <a:t>Návod na vložení stáže do SIS</a:t>
            </a:r>
          </a:p>
          <a:p>
            <a:pPr lvl="4"/>
            <a:r>
              <a:rPr lang="cs-CZ" dirty="0"/>
              <a:t>Návod na vkládání záznamů do </a:t>
            </a:r>
            <a:r>
              <a:rPr lang="cs-CZ" dirty="0" smtClean="0"/>
              <a:t>OBD</a:t>
            </a:r>
          </a:p>
          <a:p>
            <a:pPr lvl="1"/>
            <a:r>
              <a:rPr lang="cs-CZ" dirty="0"/>
              <a:t>SIS</a:t>
            </a:r>
          </a:p>
          <a:p>
            <a:pPr lvl="2"/>
            <a:r>
              <a:rPr lang="cs-CZ" dirty="0"/>
              <a:t>Užitečné odkazy</a:t>
            </a:r>
          </a:p>
          <a:p>
            <a:pPr lvl="3"/>
            <a:r>
              <a:rPr lang="cs-CZ" dirty="0"/>
              <a:t>Návody na práci se syslem</a:t>
            </a:r>
          </a:p>
          <a:p>
            <a:pPr lvl="4"/>
            <a:r>
              <a:rPr lang="cs-CZ" dirty="0"/>
              <a:t>Přihlašování studentů k termínům zkoušek</a:t>
            </a:r>
          </a:p>
          <a:p>
            <a:pPr lvl="4"/>
            <a:r>
              <a:rPr lang="cs-CZ" dirty="0"/>
              <a:t>Vložení </a:t>
            </a:r>
            <a:r>
              <a:rPr lang="cs-CZ" dirty="0" err="1"/>
              <a:t>bak</a:t>
            </a:r>
            <a:r>
              <a:rPr lang="cs-CZ" dirty="0"/>
              <a:t>. či diplomové práce do SIS (postup je stejný i pro dizertační práci)</a:t>
            </a:r>
          </a:p>
          <a:p>
            <a:pPr lvl="4"/>
            <a:r>
              <a:rPr lang="cs-CZ" dirty="0"/>
              <a:t>Změna osobních údajů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oborové schůzky s garanty studia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896544"/>
          </a:xfrm>
        </p:spPr>
        <p:txBody>
          <a:bodyPr/>
          <a:lstStyle/>
          <a:p>
            <a:r>
              <a:rPr lang="cs-CZ" sz="2300" b="1" dirty="0" smtClean="0"/>
              <a:t>Obecná antropologie </a:t>
            </a:r>
            <a:r>
              <a:rPr lang="cs-CZ" sz="2300" dirty="0" smtClean="0"/>
              <a:t>– 13:00 - posluchárna 1.31</a:t>
            </a:r>
          </a:p>
          <a:p>
            <a:r>
              <a:rPr lang="cs-CZ" sz="2300" b="1" dirty="0" smtClean="0"/>
              <a:t>Soudobé evropské kulturní dějiny </a:t>
            </a:r>
            <a:r>
              <a:rPr lang="cs-CZ" sz="2300" dirty="0"/>
              <a:t>– </a:t>
            </a:r>
            <a:r>
              <a:rPr lang="cs-CZ" sz="2300" dirty="0" smtClean="0"/>
              <a:t>13:00 – místnost 1.11</a:t>
            </a:r>
          </a:p>
          <a:p>
            <a:r>
              <a:rPr lang="cs-CZ" sz="2300" b="1" dirty="0" smtClean="0"/>
              <a:t>Německá </a:t>
            </a:r>
            <a:r>
              <a:rPr lang="cs-CZ" sz="2300" b="1" dirty="0" smtClean="0"/>
              <a:t>a francouzská filosofie </a:t>
            </a:r>
            <a:r>
              <a:rPr lang="cs-CZ" sz="2300" dirty="0"/>
              <a:t>– </a:t>
            </a:r>
            <a:r>
              <a:rPr lang="cs-CZ" sz="2300" dirty="0" smtClean="0"/>
              <a:t>13:00 – místnost 2.22</a:t>
            </a:r>
          </a:p>
          <a:p>
            <a:r>
              <a:rPr lang="cs-CZ" sz="2300" b="1" dirty="0" smtClean="0"/>
              <a:t>Sémiotika a filosofie komunikace </a:t>
            </a:r>
            <a:r>
              <a:rPr lang="cs-CZ" sz="2300" dirty="0" smtClean="0"/>
              <a:t>– </a:t>
            </a:r>
            <a:r>
              <a:rPr lang="cs-CZ" sz="2300" dirty="0" smtClean="0"/>
              <a:t>na schůzku budou pozváni e-mailem</a:t>
            </a:r>
            <a:endParaRPr lang="pl-PL" sz="2300" dirty="0"/>
          </a:p>
          <a:p>
            <a:r>
              <a:rPr lang="cs-CZ" sz="2300" b="1" dirty="0" smtClean="0"/>
              <a:t>Studia dlouhověkosti </a:t>
            </a:r>
            <a:r>
              <a:rPr lang="cs-CZ" sz="2300" dirty="0" smtClean="0"/>
              <a:t>– </a:t>
            </a:r>
            <a:r>
              <a:rPr lang="cs-CZ" sz="2300" dirty="0" smtClean="0"/>
              <a:t>13:00 – posluchárna 1.12</a:t>
            </a:r>
            <a:endParaRPr lang="cs-CZ" sz="2300" dirty="0" smtClean="0"/>
          </a:p>
          <a:p>
            <a:r>
              <a:rPr lang="cs-CZ" sz="2300" b="1" dirty="0" smtClean="0"/>
              <a:t>Aplikovaná etika </a:t>
            </a:r>
            <a:r>
              <a:rPr lang="cs-CZ" sz="2300" dirty="0" smtClean="0"/>
              <a:t>– 13:00 – posluchárna 1.02</a:t>
            </a:r>
          </a:p>
          <a:p>
            <a:r>
              <a:rPr lang="cs-CZ" sz="2300" b="1" dirty="0" smtClean="0"/>
              <a:t>Sociální ekologie </a:t>
            </a:r>
            <a:r>
              <a:rPr lang="cs-CZ" sz="2300" dirty="0" smtClean="0"/>
              <a:t>– </a:t>
            </a:r>
            <a:r>
              <a:rPr lang="cs-CZ" sz="2300" dirty="0"/>
              <a:t>individuální domluva s </a:t>
            </a:r>
            <a:r>
              <a:rPr lang="cs-CZ" sz="2300" dirty="0" smtClean="0"/>
              <a:t>garantem</a:t>
            </a:r>
          </a:p>
          <a:p>
            <a:r>
              <a:rPr lang="cs-CZ" sz="2300" b="1" dirty="0" smtClean="0"/>
              <a:t>Studia občanského sektoru </a:t>
            </a:r>
            <a:r>
              <a:rPr lang="cs-CZ" sz="2300" smtClean="0"/>
              <a:t>– </a:t>
            </a:r>
            <a:r>
              <a:rPr lang="cs-CZ" sz="2300" smtClean="0"/>
              <a:t>13:00 </a:t>
            </a:r>
            <a:r>
              <a:rPr lang="cs-CZ" sz="2300" dirty="0" smtClean="0"/>
              <a:t>– místnost 2.38</a:t>
            </a:r>
            <a:endParaRPr lang="cs-CZ" sz="2300" dirty="0"/>
          </a:p>
          <a:p>
            <a:endParaRPr lang="cs-CZ" sz="2300" dirty="0"/>
          </a:p>
          <a:p>
            <a:endParaRPr lang="cs-CZ" sz="2300" dirty="0" smtClean="0"/>
          </a:p>
        </p:txBody>
      </p:sp>
    </p:spTree>
    <p:extLst>
      <p:ext uri="{BB962C8B-B14F-4D97-AF65-F5344CB8AC3E}">
        <p14:creationId xmlns:p14="http://schemas.microsoft.com/office/powerpoint/2010/main" val="2525516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Imatrikulace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/>
          <a:lstStyle/>
          <a:p>
            <a:r>
              <a:rPr lang="cs-CZ" sz="2400" b="1" dirty="0" smtClean="0"/>
              <a:t>Imatrikulace nově zapsaných studentů se bude konat </a:t>
            </a:r>
            <a:r>
              <a:rPr lang="cs-CZ" sz="2400" b="1" dirty="0" smtClean="0"/>
              <a:t>10.10.2024 </a:t>
            </a:r>
            <a:r>
              <a:rPr lang="cs-CZ" sz="2400" b="1" dirty="0" smtClean="0"/>
              <a:t>– </a:t>
            </a:r>
            <a:r>
              <a:rPr lang="cs-CZ" sz="2400" b="1" dirty="0" smtClean="0"/>
              <a:t>11:00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5334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vám za pozornost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357437"/>
            <a:ext cx="3888431" cy="337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Doktorské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 smtClean="0"/>
              <a:t>Není prolongace </a:t>
            </a:r>
            <a:r>
              <a:rPr lang="cs-CZ" dirty="0"/>
              <a:t>navazujícího magisterského studia, nýbrž jiným studiem, zaměřeným primárně </a:t>
            </a:r>
            <a:r>
              <a:rPr lang="cs-CZ" dirty="0" smtClean="0"/>
              <a:t>na získání </a:t>
            </a:r>
            <a:r>
              <a:rPr lang="cs-CZ" dirty="0"/>
              <a:t>kompetencí k vědecké </a:t>
            </a:r>
            <a:r>
              <a:rPr lang="cs-CZ" dirty="0" smtClean="0"/>
              <a:t>práci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Není kreditním studiem!</a:t>
            </a:r>
            <a:endParaRPr lang="cs-CZ" dirty="0"/>
          </a:p>
          <a:p>
            <a:pPr>
              <a:spcAft>
                <a:spcPts val="1200"/>
              </a:spcAft>
            </a:pPr>
            <a:r>
              <a:rPr lang="cs-CZ" dirty="0" smtClean="0"/>
              <a:t>Rozhodující výstupy jsou:</a:t>
            </a:r>
          </a:p>
          <a:p>
            <a:pPr lvl="1"/>
            <a:r>
              <a:rPr lang="cs-CZ" dirty="0" smtClean="0"/>
              <a:t>Postup </a:t>
            </a:r>
            <a:r>
              <a:rPr lang="cs-CZ" dirty="0"/>
              <a:t>při psaní dizertace</a:t>
            </a:r>
          </a:p>
          <a:p>
            <a:pPr lvl="1"/>
            <a:r>
              <a:rPr lang="cs-CZ" dirty="0"/>
              <a:t>Publikování a vykazování publikací</a:t>
            </a:r>
          </a:p>
          <a:p>
            <a:pPr lvl="1"/>
            <a:r>
              <a:rPr lang="cs-CZ" dirty="0"/>
              <a:t>Navazování zahraničních kontaktů + stáže</a:t>
            </a:r>
          </a:p>
          <a:p>
            <a:pPr lvl="1"/>
            <a:r>
              <a:rPr lang="cs-CZ" dirty="0"/>
              <a:t>Plnění předmětů daných akreditací a zakotvených </a:t>
            </a:r>
            <a:r>
              <a:rPr lang="cs-CZ" dirty="0" smtClean="0"/>
              <a:t>v individuálním </a:t>
            </a:r>
            <a:r>
              <a:rPr lang="cs-CZ" dirty="0"/>
              <a:t>studijním </a:t>
            </a:r>
            <a:r>
              <a:rPr lang="cs-CZ" dirty="0" smtClean="0"/>
              <a:t>plánu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85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Doktorské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cs-CZ" dirty="0" smtClean="0"/>
              <a:t>Studium, jehož absolvováním získáte vědeckou hodnost Ph.D.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Je to hodnost vědecká, nikoliv vědecko-pedagogická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Zapojení do pedagogických činností není součástí studia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Pokud Vás nějaká katedra do podobných aktivit zapojí, máte nárok na odměnu stanovenou opatřením děkana</a:t>
            </a:r>
          </a:p>
        </p:txBody>
      </p:sp>
    </p:spTree>
    <p:extLst>
      <p:ext uri="{BB962C8B-B14F-4D97-AF65-F5344CB8AC3E}">
        <p14:creationId xmlns:p14="http://schemas.microsoft.com/office/powerpoint/2010/main" val="187464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Oborová rada – její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Studium řídí oborová rada 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Schvaluje individuální studijní plán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Schvaluje případné změny individuálního studijního plánu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V mezích stipendijního řádu navrhuje snížení či zvýšení stipendia</a:t>
            </a:r>
          </a:p>
          <a:p>
            <a:pPr lvl="1">
              <a:spcAft>
                <a:spcPts val="1200"/>
              </a:spcAft>
            </a:pPr>
            <a:r>
              <a:rPr lang="cs-CZ" dirty="0"/>
              <a:t>Schvaluje a  navrhuje děkanovi ke jmenování školitele </a:t>
            </a:r>
            <a:r>
              <a:rPr lang="cs-CZ" dirty="0" smtClean="0"/>
              <a:t>doktoranda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Schvaluje roční hodnocení doktoranda (hodnocení A, B, C)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Rozhoduje </a:t>
            </a:r>
            <a:r>
              <a:rPr lang="cs-CZ" dirty="0"/>
              <a:t>o ukončení studia při jeho nesplnění</a:t>
            </a:r>
          </a:p>
          <a:p>
            <a:pPr lvl="1">
              <a:spcAft>
                <a:spcPts val="1200"/>
              </a:spcAft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69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cs-CZ" dirty="0" smtClean="0"/>
              <a:t>Profesor, docent nebo vědecký pracovník; jmenuje ho děkan na návrh oborové rady. Každý obor má svůj seznam schválených školitelů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Vedoucí dizertační práce, ale též celé vědecké přípravy doktoranda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Předkládá oborové radě hodnocení doktoranda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Student musí mít po celou dobu studia školitele </a:t>
            </a:r>
          </a:p>
          <a:p>
            <a:pPr>
              <a:spcAft>
                <a:spcPts val="1800"/>
              </a:spcAft>
            </a:pPr>
            <a:r>
              <a:rPr lang="cs-CZ" dirty="0" smtClean="0"/>
              <a:t>Změna školitele je možná jen se souhlasem 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01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studijní plán (ISP)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 smtClean="0"/>
              <a:t>Studium probíhá podle Individuálního studijního  plánu </a:t>
            </a:r>
            <a:r>
              <a:rPr lang="cs-CZ" dirty="0"/>
              <a:t>(ISP) a je pro studenta </a:t>
            </a:r>
            <a:r>
              <a:rPr lang="cs-CZ" dirty="0" smtClean="0"/>
              <a:t>závazný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ISP sestavuje </a:t>
            </a:r>
            <a:r>
              <a:rPr lang="cs-CZ" dirty="0"/>
              <a:t>student se </a:t>
            </a:r>
            <a:r>
              <a:rPr lang="cs-CZ" dirty="0" smtClean="0"/>
              <a:t>školitelem a schvaluje ho oborová rada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ISP v sobě zahrnuje všechny povinnosti (tj. </a:t>
            </a:r>
            <a:r>
              <a:rPr lang="cs-CZ" dirty="0"/>
              <a:t>povinné i </a:t>
            </a:r>
            <a:r>
              <a:rPr lang="cs-CZ" dirty="0" smtClean="0"/>
              <a:t>povinně volitelné předměty, </a:t>
            </a:r>
            <a:r>
              <a:rPr lang="cs-CZ" dirty="0"/>
              <a:t>publikace</a:t>
            </a:r>
            <a:r>
              <a:rPr lang="cs-CZ" dirty="0" smtClean="0"/>
              <a:t>, stáže, konference, apod.)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ISP </a:t>
            </a:r>
            <a:r>
              <a:rPr lang="cs-CZ" dirty="0"/>
              <a:t>se sestavuje na celé </a:t>
            </a:r>
            <a:r>
              <a:rPr lang="cs-CZ" dirty="0" smtClean="0"/>
              <a:t>studium dopředu, jeho plnění se rozvrhuje do jednotlivých akademických let, v nichž bude student tyto povinnosti plnit</a:t>
            </a:r>
          </a:p>
        </p:txBody>
      </p:sp>
    </p:spTree>
    <p:extLst>
      <p:ext uri="{BB962C8B-B14F-4D97-AF65-F5344CB8AC3E}">
        <p14:creationId xmlns:p14="http://schemas.microsoft.com/office/powerpoint/2010/main" val="328495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studijní plán (ISP)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průběhu studia je možno plán </a:t>
            </a:r>
            <a:r>
              <a:rPr lang="cs-CZ" dirty="0" smtClean="0"/>
              <a:t>se souhlasem oborové rady ve </a:t>
            </a:r>
            <a:r>
              <a:rPr lang="cs-CZ" dirty="0"/>
              <a:t>výjimečných případech měnit (např. přidat publikaci, přidat </a:t>
            </a:r>
            <a:r>
              <a:rPr lang="cs-CZ" dirty="0" smtClean="0"/>
              <a:t>předmět); </a:t>
            </a:r>
            <a:r>
              <a:rPr lang="cs-CZ" dirty="0"/>
              <a:t>lze též např. posunout plnění některé naplánované </a:t>
            </a:r>
            <a:r>
              <a:rPr lang="cs-CZ" dirty="0" smtClean="0"/>
              <a:t>povinnosti - </a:t>
            </a:r>
            <a:r>
              <a:rPr lang="cs-CZ" dirty="0"/>
              <a:t>pokud to ale není z </a:t>
            </a:r>
            <a:r>
              <a:rPr lang="cs-CZ" dirty="0" smtClean="0"/>
              <a:t>vážného </a:t>
            </a:r>
            <a:r>
              <a:rPr lang="cs-CZ" dirty="0"/>
              <a:t>důvodu, může se to odrazit v hodnocení </a:t>
            </a:r>
            <a:r>
              <a:rPr lang="cs-CZ" dirty="0" smtClean="0"/>
              <a:t>doktoranda</a:t>
            </a:r>
          </a:p>
          <a:p>
            <a:pPr>
              <a:spcAft>
                <a:spcPts val="1800"/>
              </a:spcAft>
            </a:pPr>
            <a:r>
              <a:rPr lang="cs-CZ" b="1" dirty="0"/>
              <a:t>Plán v konečné podobě </a:t>
            </a:r>
            <a:r>
              <a:rPr lang="cs-CZ" b="1" dirty="0" smtClean="0"/>
              <a:t>vyplnit </a:t>
            </a:r>
            <a:r>
              <a:rPr lang="cs-CZ" b="1" dirty="0"/>
              <a:t>a postoupit školiteli v SIS nejpozději do </a:t>
            </a:r>
            <a:r>
              <a:rPr lang="cs-CZ" b="1" dirty="0" smtClean="0"/>
              <a:t>4</a:t>
            </a:r>
            <a:r>
              <a:rPr lang="cs-CZ" b="1" dirty="0" smtClean="0"/>
              <a:t>.10.2024, </a:t>
            </a:r>
            <a:r>
              <a:rPr lang="cs-CZ" b="1" dirty="0"/>
              <a:t>pokud tak neučiníte, váš ISP vám bude sestaven oborovou radou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84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4499</TotalTime>
  <Words>2055</Words>
  <Application>Microsoft Office PowerPoint</Application>
  <PresentationFormat>Předvádění na obrazovce (4:3)</PresentationFormat>
  <Paragraphs>220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2024 - 2025</vt:lpstr>
      <vt:lpstr>Koho kontaktovat, když něco potřebujete</vt:lpstr>
      <vt:lpstr>Důležité!!!!!</vt:lpstr>
      <vt:lpstr>Doktorské studium</vt:lpstr>
      <vt:lpstr>Doktorské studium</vt:lpstr>
      <vt:lpstr>Oborová rada – její pravomoci</vt:lpstr>
      <vt:lpstr>Školitel</vt:lpstr>
      <vt:lpstr>Individuální studijní plán (ISP)</vt:lpstr>
      <vt:lpstr>Individuální studijní plán (ISP)</vt:lpstr>
      <vt:lpstr>Předměty</vt:lpstr>
      <vt:lpstr>Povinné předměty </vt:lpstr>
      <vt:lpstr>Povinně volitelné a volitelné předměty</vt:lpstr>
      <vt:lpstr>Nová akreditace – kódy předmětů</vt:lpstr>
      <vt:lpstr>Publikace a konference</vt:lpstr>
      <vt:lpstr>Zahraniční stáže</vt:lpstr>
      <vt:lpstr>Každoroční hodnocení studia</vt:lpstr>
      <vt:lpstr>Roční kontrola, co se kontroluje</vt:lpstr>
      <vt:lpstr>Státní závěrečná zkouška</vt:lpstr>
      <vt:lpstr>Podmínky pro absolvování studia</vt:lpstr>
      <vt:lpstr>Rozhodné doby studia</vt:lpstr>
      <vt:lpstr>Přerušení studia</vt:lpstr>
      <vt:lpstr>Poplatky za studium</vt:lpstr>
      <vt:lpstr>Stipendia</vt:lpstr>
      <vt:lpstr>Stipendia</vt:lpstr>
      <vt:lpstr>Harmonogram akademického roku</vt:lpstr>
      <vt:lpstr>Studijní legislativa</vt:lpstr>
      <vt:lpstr>A teď prosím pozor!!!</vt:lpstr>
      <vt:lpstr>Jak postupovat po zápisu do studia</vt:lpstr>
      <vt:lpstr>Jak získat přístup do Studijního informačního systému (SIS)</vt:lpstr>
      <vt:lpstr>Návody pro práci se SIS - www.fhs.cuni.cz</vt:lpstr>
      <vt:lpstr>Informační oborové schůzky s garanty studia</vt:lpstr>
      <vt:lpstr>Imatrikulace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</dc:title>
  <dc:creator>jk</dc:creator>
  <cp:lastModifiedBy>Jana Jeníčková</cp:lastModifiedBy>
  <cp:revision>244</cp:revision>
  <dcterms:created xsi:type="dcterms:W3CDTF">2009-09-11T17:33:42Z</dcterms:created>
  <dcterms:modified xsi:type="dcterms:W3CDTF">2024-09-23T14:01:06Z</dcterms:modified>
</cp:coreProperties>
</file>