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84" r:id="rId4"/>
    <p:sldId id="280" r:id="rId5"/>
    <p:sldId id="283" r:id="rId6"/>
    <p:sldId id="286" r:id="rId7"/>
    <p:sldId id="259" r:id="rId8"/>
    <p:sldId id="266" r:id="rId9"/>
    <p:sldId id="282" r:id="rId10"/>
    <p:sldId id="264" r:id="rId11"/>
    <p:sldId id="298" r:id="rId12"/>
    <p:sldId id="296" r:id="rId13"/>
    <p:sldId id="294" r:id="rId14"/>
    <p:sldId id="268" r:id="rId15"/>
    <p:sldId id="272" r:id="rId16"/>
    <p:sldId id="273" r:id="rId17"/>
    <p:sldId id="299" r:id="rId18"/>
    <p:sldId id="300" r:id="rId19"/>
    <p:sldId id="301" r:id="rId20"/>
    <p:sldId id="302" r:id="rId21"/>
    <p:sldId id="292" r:id="rId22"/>
    <p:sldId id="293" r:id="rId23"/>
    <p:sldId id="277" r:id="rId24"/>
    <p:sldId id="281" r:id="rId25"/>
  </p:sldIdLst>
  <p:sldSz cx="12192000" cy="6858000"/>
  <p:notesSz cx="987425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8" clrIdx="0">
    <p:extLst>
      <p:ext uri="{19B8F6BF-5375-455C-9EA6-DF929625EA0E}">
        <p15:presenceInfo xmlns:p15="http://schemas.microsoft.com/office/powerpoint/2012/main" userId="bb7754143fbcd2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4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44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8330-C91A-4F40-BABE-C7F253B4CDCC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97"/>
            <a:ext cx="4278842" cy="3440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3123" y="6513997"/>
            <a:ext cx="4278842" cy="3440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879E-F5BF-47BA-ABAE-0749A71E7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379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23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6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04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71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29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15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4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62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38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53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81FE-E557-4B1D-B13A-A79F2A483388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69F1-D674-496D-843C-A2EF9F4D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5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eda.fhs.cuni.cz/FHSVEDA-78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.fhs.cuni.cz/FHSVEDA-82.html" TargetMode="External"/><Relationship Id="rId2" Type="http://schemas.openxmlformats.org/officeDocument/2006/relationships/hyperlink" Target="mailto:martin.misur@fhs.cun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science.cuni.cz/OSCI-297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.fhs.cuni.cz/FHSVEDA-78-version1-obd_eng.pdf" TargetMode="External"/><Relationship Id="rId2" Type="http://schemas.openxmlformats.org/officeDocument/2006/relationships/hyperlink" Target="https://cas.cuni.cz/cas/login?service=https%3a%2f%2fis.cuni.cz%2fveda%2fportal%2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da.fhs.cuni.cz/FHSVEDA-270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.cuni.cz/OSCI-244.html" TargetMode="External"/><Relationship Id="rId2" Type="http://schemas.openxmlformats.org/officeDocument/2006/relationships/hyperlink" Target="https://veda.fhs.cuni.cz/FHSVEDA-114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.cuni.cz/OSCI-79.html" TargetMode="External"/><Relationship Id="rId2" Type="http://schemas.openxmlformats.org/officeDocument/2006/relationships/hyperlink" Target="https://openscience.cuni.cz/OSCI-37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js.cuni.cz/lidemesta" TargetMode="External"/><Relationship Id="rId2" Type="http://schemas.openxmlformats.org/officeDocument/2006/relationships/hyperlink" Target="https://veda.fhs.cuni.cz/FHSVEDA-279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tomas.renner@fhs.cuni.cz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veda@fhs.cuni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hs.cuni.cz/FHS-11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Tomas.renner@fhs.cuni.cz" TargetMode="External"/><Relationship Id="rId3" Type="http://schemas.openxmlformats.org/officeDocument/2006/relationships/hyperlink" Target="mailto:pavel.himl@fhs.cuni.cz" TargetMode="External"/><Relationship Id="rId7" Type="http://schemas.openxmlformats.org/officeDocument/2006/relationships/hyperlink" Target="mailto:jana.klopfstockova@fhs.cuni.cz" TargetMode="External"/><Relationship Id="rId2" Type="http://schemas.openxmlformats.org/officeDocument/2006/relationships/hyperlink" Target="mailto:veda@fhs.c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in.misur@fhs.cuni.cz" TargetMode="External"/><Relationship Id="rId5" Type="http://schemas.openxmlformats.org/officeDocument/2006/relationships/hyperlink" Target="mailto:eva.benesova@fhs.cuni.cz" TargetMode="External"/><Relationship Id="rId10" Type="http://schemas.openxmlformats.org/officeDocument/2006/relationships/image" Target="../media/image3.jpeg"/><Relationship Id="rId4" Type="http://schemas.openxmlformats.org/officeDocument/2006/relationships/hyperlink" Target="mailto:Jan.belonoznik@fhs.cuni.cz" TargetMode="External"/><Relationship Id="rId9" Type="http://schemas.openxmlformats.org/officeDocument/2006/relationships/hyperlink" Target="mailto:Katerina.kovarikova@fhs.cuni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14974.html" TargetMode="External"/><Relationship Id="rId2" Type="http://schemas.openxmlformats.org/officeDocument/2006/relationships/hyperlink" Target="https://cuni.cz/UK-12508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.fhs.cuni.cz/FHSVEDA-5.html?news=26937&amp;locale=cz" TargetMode="External"/><Relationship Id="rId2" Type="http://schemas.openxmlformats.org/officeDocument/2006/relationships/hyperlink" Target="https://is.cuni.cz/webapps/?lang=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.belonoznik@fhs.cuni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5050" y="2207077"/>
            <a:ext cx="9225415" cy="3229895"/>
          </a:xfrm>
        </p:spPr>
        <p:txBody>
          <a:bodyPr>
            <a:normAutofit/>
          </a:bodyPr>
          <a:lstStyle/>
          <a:p>
            <a:r>
              <a:rPr lang="cs-CZ" sz="7200" b="1" dirty="0">
                <a:latin typeface="Cambria" panose="02040503050406030204" pitchFamily="18" charset="0"/>
              </a:rPr>
              <a:t>Věda a výzkum na FHS UK</a:t>
            </a:r>
            <a:br>
              <a:rPr lang="cs-CZ" sz="7200" b="1" dirty="0">
                <a:latin typeface="Cambria" panose="02040503050406030204" pitchFamily="18" charset="0"/>
              </a:rPr>
            </a:br>
            <a:r>
              <a:rPr lang="cs-CZ" sz="3600" b="1" dirty="0">
                <a:latin typeface="Cambria" panose="02040503050406030204" pitchFamily="18" charset="0"/>
              </a:rPr>
              <a:t>základní informace k doktorskému studiu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6461" y="6080165"/>
            <a:ext cx="11859491" cy="638299"/>
          </a:xfrm>
        </p:spPr>
        <p:txBody>
          <a:bodyPr/>
          <a:lstStyle/>
          <a:p>
            <a:pPr algn="r"/>
            <a:r>
              <a:rPr lang="cs-CZ" dirty="0">
                <a:latin typeface="Cambria" panose="02040503050406030204" pitchFamily="18" charset="0"/>
              </a:rPr>
              <a:t>25. 9. 2025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9" y="225878"/>
            <a:ext cx="640842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INSTITUCIONÁLNÍ PODPORA:</a:t>
            </a:r>
            <a:br>
              <a:rPr lang="cs-CZ" b="1" dirty="0">
                <a:latin typeface="Cambria" panose="02040503050406030204" pitchFamily="18" charset="0"/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Programy COOPERATIO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901" y="2234152"/>
            <a:ext cx="10648950" cy="46238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>
                <a:latin typeface="Cambria" panose="02040503050406030204" pitchFamily="18" charset="0"/>
              </a:rPr>
              <a:t>Finanční zdroje MŠMT</a:t>
            </a:r>
            <a:r>
              <a:rPr lang="cs-CZ" sz="2000" dirty="0">
                <a:latin typeface="Cambria" panose="02040503050406030204" pitchFamily="18" charset="0"/>
              </a:rPr>
              <a:t>, které získává UK pro podporu akademických pracovníků a pracovnic a doktorandských studujících. </a:t>
            </a:r>
          </a:p>
          <a:p>
            <a:r>
              <a:rPr lang="cs-CZ" sz="2000" dirty="0">
                <a:latin typeface="Cambria" panose="02040503050406030204" pitchFamily="18" charset="0"/>
              </a:rPr>
              <a:t>Nejedná se o grantový program, ale o nástroj dílčí, jednorázové či mimořádní podpory vědecké a tvůrčí činnosti. </a:t>
            </a:r>
          </a:p>
          <a:p>
            <a:r>
              <a:rPr lang="cs-CZ" sz="2000" dirty="0">
                <a:latin typeface="Cambria" panose="02040503050406030204" pitchFamily="18" charset="0"/>
              </a:rPr>
              <a:t>Doktorandští studující tento dotační fond mohou využívat: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V odůvodněných případech pro podporu realizace dizertačního výzkumu (např. nákup specifických pomůcek nebo materiálu)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V odůvodněných případech i jako podporu výjezdů na konferenci 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Přednostně slouží podpoře ve fázi </a:t>
            </a:r>
            <a:r>
              <a:rPr lang="cs-CZ" sz="2000" dirty="0">
                <a:solidFill>
                  <a:srgbClr val="FF0000"/>
                </a:solidFill>
                <a:latin typeface="Cambria" panose="02040503050406030204" pitchFamily="18" charset="0"/>
              </a:rPr>
              <a:t>přípravy publikačních výstupů </a:t>
            </a:r>
            <a:r>
              <a:rPr lang="cs-CZ" sz="2000" dirty="0">
                <a:latin typeface="Cambria" panose="02040503050406030204" pitchFamily="18" charset="0"/>
              </a:rPr>
              <a:t>(korektury, podpora otevřeného publikování, úhrady služeb spojených s přípravou publikačního výstupu apod.) podpora konferenčních výstupů</a:t>
            </a:r>
          </a:p>
        </p:txBody>
      </p:sp>
    </p:spTree>
    <p:extLst>
      <p:ext uri="{BB962C8B-B14F-4D97-AF65-F5344CB8AC3E}">
        <p14:creationId xmlns:p14="http://schemas.microsoft.com/office/powerpoint/2010/main" val="177720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COOPERATIO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29622" y="1506022"/>
            <a:ext cx="10824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Zařazení studentů Ph.D. v rámci programu </a:t>
            </a:r>
            <a:r>
              <a:rPr lang="cs-CZ" sz="2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</a:t>
            </a:r>
            <a:r>
              <a:rPr lang="cs-CZ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29391" y="2445753"/>
            <a:ext cx="1057517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studenty Ph.D. není možné řadit pod libovolný </a:t>
            </a:r>
            <a:r>
              <a:rPr lang="cs-CZ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vědní obor</a:t>
            </a:r>
            <a:r>
              <a:rPr lang="cs-CZ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ale pouze pod obory navazující na příslušný akreditovaný </a:t>
            </a:r>
            <a:r>
              <a:rPr lang="cs-CZ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studijní program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 zařazení dochází po zápisu na základě domluvy samotného doktoranda, jeho školitele a garanta SP.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29390" y="3578371"/>
            <a:ext cx="1013321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Ph.D. je </a:t>
            </a:r>
            <a:r>
              <a:rPr lang="cs-CZ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přihlašován k jednomu vědnímu oboru</a:t>
            </a:r>
            <a:r>
              <a:rPr lang="cs-CZ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v případě, že je vědecká činnost doktoranda </a:t>
            </a:r>
            <a:r>
              <a:rPr lang="cs-CZ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doložitelně</a:t>
            </a:r>
            <a:r>
              <a:rPr lang="cs-CZ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rozkročena mezi dva vědní obory, může být přihlášen i k </a:t>
            </a:r>
            <a:r>
              <a:rPr lang="cs-CZ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druhému</a:t>
            </a:r>
            <a:r>
              <a:rPr lang="cs-CZ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oboru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29390" y="4317616"/>
            <a:ext cx="10133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při zařazování doktorandů mezi vědní obory je brána v potaz jejich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vědecká činnost, jak je vykázána v OBD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tj. v jakém vědním oboru ta která osoba své výsledky ponejvíce vykazuje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), dále pak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téma jejich disertační práce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 potažmo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odbornost školitele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035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COOPERATIO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44879" y="1592919"/>
            <a:ext cx="10102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Vazba vědních oborů/oblastí </a:t>
            </a:r>
            <a:r>
              <a:rPr lang="cs-CZ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</a:t>
            </a:r>
            <a:r>
              <a:rPr lang="cs-CZ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studijních programů Ph.D.:</a:t>
            </a:r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936778"/>
              </p:ext>
            </p:extLst>
          </p:nvPr>
        </p:nvGraphicFramePr>
        <p:xfrm>
          <a:off x="1208548" y="2044394"/>
          <a:ext cx="9575396" cy="45672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08722">
                  <a:extLst>
                    <a:ext uri="{9D8B030D-6E8A-4147-A177-3AD203B41FA5}">
                      <a16:colId xmlns:a16="http://schemas.microsoft.com/office/drawing/2014/main" val="1166422280"/>
                    </a:ext>
                  </a:extLst>
                </a:gridCol>
                <a:gridCol w="3669825">
                  <a:extLst>
                    <a:ext uri="{9D8B030D-6E8A-4147-A177-3AD203B41FA5}">
                      <a16:colId xmlns:a16="http://schemas.microsoft.com/office/drawing/2014/main" val="40964603"/>
                    </a:ext>
                  </a:extLst>
                </a:gridCol>
                <a:gridCol w="1696849">
                  <a:extLst>
                    <a:ext uri="{9D8B030D-6E8A-4147-A177-3AD203B41FA5}">
                      <a16:colId xmlns:a16="http://schemas.microsoft.com/office/drawing/2014/main" val="2598499668"/>
                    </a:ext>
                  </a:extLst>
                </a:gridCol>
              </a:tblGrid>
              <a:tr h="15265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STUDIJNÍ PROGRAM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VĚDNÍ</a:t>
                      </a:r>
                      <a:r>
                        <a:rPr lang="cs-CZ" sz="1000" b="1" u="none" strike="noStrike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cs-CZ" sz="1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OBORY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OBLASTI COOPERATIO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38146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Aplikovaná etika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Philosophy and Ethics                                          </a:t>
                      </a:r>
                      <a:r>
                        <a:rPr lang="cs-CZ" sz="1000" u="none" strike="noStrike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Social Work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PHIL + SOAS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2403193175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Applied</a:t>
                      </a:r>
                      <a:r>
                        <a:rPr lang="cs-CZ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cs-CZ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Ethics</a:t>
                      </a:r>
                      <a:r>
                        <a:rPr lang="cs-CZ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772680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Historická sociologie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History                                                 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History and Philosophy of Science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Sociology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HIST + SOAS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125713796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Historical</a:t>
                      </a:r>
                      <a:r>
                        <a:rPr lang="cs-CZ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Sociology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41587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Německá a francouzská filozofie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</a:t>
                      </a:r>
                      <a:r>
                        <a:rPr lang="cs-CZ" sz="10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Philosophy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</a:t>
                      </a:r>
                      <a:r>
                        <a:rPr lang="cs-CZ" sz="10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Ethics</a:t>
                      </a:r>
                      <a:endParaRPr lang="cs-CZ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PHIL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2550967016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Philosophies</a:t>
                      </a:r>
                      <a:r>
                        <a:rPr lang="cs-CZ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cs-CZ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allemande</a:t>
                      </a:r>
                      <a:r>
                        <a:rPr lang="cs-CZ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et </a:t>
                      </a:r>
                      <a:r>
                        <a:rPr lang="cs-CZ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française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640268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Deutsche und französische Philosophie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96603"/>
                  </a:ext>
                </a:extLst>
              </a:tr>
              <a:tr h="3009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Obecná antropologie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Social and Cultural Anthropology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Ethnology                                    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History                                            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History and Philosophy of Science o Philosophy and Ethics                                       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General and Developmental Psychology                      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Health and Clinical Psychology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SCAN + HIST + PHIL + HEAS + PSYC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987700268"/>
                  </a:ext>
                </a:extLst>
              </a:tr>
              <a:tr h="4852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General Antropology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196385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Sémiotika a filozofie komunikace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Philosophy and Ethics                  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Media and Communication Studies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PHIL + MCOM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2163263283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Semiotics and Philosophy of Communication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960167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Sociální ekologie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Public and Social Policy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Sociology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SOAS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3302130100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Social Ecology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87673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Soudobé evropské kulturní dějiny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History                                              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History and Philosophy of Science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HIST  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1802748391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Europäische Kulturzeitgeschichte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837752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Contemporary European Cultural History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60885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Studia dlouhověkosti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Health and Clinical Psychology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Social Work                                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Sociology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158340602"/>
                  </a:ext>
                </a:extLst>
              </a:tr>
              <a:tr h="2208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Longevity Studies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38769"/>
                  </a:ext>
                </a:extLst>
              </a:tr>
              <a:tr h="2649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Studia občanského sektoru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Sociology                                                                     </a:t>
                      </a:r>
                      <a:r>
                        <a:rPr lang="cs-CZ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 Public and Social Policy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SOAS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01" marR="5101" marT="5101" marB="0" anchor="ctr"/>
                </a:tc>
                <a:extLst>
                  <a:ext uri="{0D108BD9-81ED-4DB2-BD59-A6C34878D82A}">
                    <a16:rowId xmlns:a16="http://schemas.microsoft.com/office/drawing/2014/main" val="348130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1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INSTITUCIONÁLNÍ PODPORA:</a:t>
            </a:r>
            <a:br>
              <a:rPr lang="cs-CZ" b="1" dirty="0">
                <a:latin typeface="Cambria" panose="02040503050406030204" pitchFamily="18" charset="0"/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Programy COOPERATIO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2466" y="2369420"/>
            <a:ext cx="3586113" cy="44885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Cambria" panose="02040503050406030204" pitchFamily="18" charset="0"/>
              </a:rPr>
              <a:t>Cooperatio vás spojuje s akademickými pracovníky a pracovnicemi, kteří se  na FHS UK věnují rozvoji vědní disciplíny, ve které je realizováno vaše studium. Každý/á doktorand/</a:t>
            </a:r>
            <a:r>
              <a:rPr lang="cs-CZ" sz="2000" dirty="0" err="1">
                <a:latin typeface="Cambria" panose="02040503050406030204" pitchFamily="18" charset="0"/>
              </a:rPr>
              <a:t>ka</a:t>
            </a:r>
            <a:r>
              <a:rPr lang="cs-CZ" sz="2000" dirty="0">
                <a:latin typeface="Cambria" panose="02040503050406030204" pitchFamily="18" charset="0"/>
              </a:rPr>
              <a:t> </a:t>
            </a:r>
            <a:r>
              <a:rPr lang="cs-CZ" sz="2000" b="1" dirty="0">
                <a:latin typeface="Cambria" panose="02040503050406030204" pitchFamily="18" charset="0"/>
              </a:rPr>
              <a:t>přísluší určité vědní oblasti </a:t>
            </a:r>
            <a:r>
              <a:rPr lang="cs-CZ" sz="2000" dirty="0">
                <a:latin typeface="Cambria" panose="02040503050406030204" pitchFamily="18" charset="0"/>
              </a:rPr>
              <a:t>programu Cooperatio: </a:t>
            </a:r>
          </a:p>
          <a:p>
            <a:pPr marL="0" indent="0" algn="ctr">
              <a:buNone/>
            </a:pPr>
            <a:r>
              <a:rPr lang="cs-CZ" sz="22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veda.fhs.cuni.cz/</a:t>
            </a:r>
            <a:r>
              <a:rPr lang="cs-CZ" sz="2200" u="sng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FHSVEDA-204.html</a:t>
            </a:r>
            <a:endParaRPr lang="cs-CZ" sz="2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6" y="1854214"/>
            <a:ext cx="7766957" cy="44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6948" y="886122"/>
            <a:ext cx="10150036" cy="2969442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Publikační činnost</a:t>
            </a:r>
          </a:p>
        </p:txBody>
      </p:sp>
    </p:spTree>
    <p:extLst>
      <p:ext uri="{BB962C8B-B14F-4D97-AF65-F5344CB8AC3E}">
        <p14:creationId xmlns:p14="http://schemas.microsoft.com/office/powerpoint/2010/main" val="405937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Publikace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b="1" dirty="0">
                <a:latin typeface="Cambria" panose="02040503050406030204" pitchFamily="18" charset="0"/>
              </a:rPr>
              <a:t>Odborné práce jsou hlavním indikátorem vědeckého výkonu, základem pro osobní hodnocení, a tedy </a:t>
            </a:r>
            <a:r>
              <a:rPr lang="cs-CZ" altLang="cs-CZ" sz="2200" b="1" u="sng" dirty="0">
                <a:latin typeface="Cambria" panose="02040503050406030204" pitchFamily="18" charset="0"/>
              </a:rPr>
              <a:t>kariérní postup</a:t>
            </a:r>
            <a:r>
              <a:rPr lang="cs-CZ" altLang="cs-CZ" sz="2200" b="1" dirty="0">
                <a:latin typeface="Cambria" panose="02040503050406030204" pitchFamily="18" charset="0"/>
              </a:rPr>
              <a:t> i udílení titulů </a:t>
            </a:r>
          </a:p>
          <a:p>
            <a:pPr marL="0" indent="0">
              <a:buNone/>
            </a:pPr>
            <a:endParaRPr lang="cs-CZ" altLang="cs-CZ" sz="2200" dirty="0">
              <a:latin typeface="Cambria" panose="02040503050406030204" pitchFamily="18" charset="0"/>
            </a:endParaRPr>
          </a:p>
          <a:p>
            <a:r>
              <a:rPr lang="cs-CZ" altLang="cs-CZ" sz="2200" dirty="0">
                <a:latin typeface="Cambria" panose="02040503050406030204" pitchFamily="18" charset="0"/>
              </a:rPr>
              <a:t>články v časopisech</a:t>
            </a:r>
          </a:p>
          <a:p>
            <a:r>
              <a:rPr lang="cs-CZ" altLang="cs-CZ" sz="2200" dirty="0">
                <a:latin typeface="Cambria" panose="02040503050406030204" pitchFamily="18" charset="0"/>
              </a:rPr>
              <a:t>kapitoly v knize</a:t>
            </a:r>
          </a:p>
          <a:p>
            <a:r>
              <a:rPr lang="cs-CZ" altLang="cs-CZ" sz="2200" dirty="0">
                <a:latin typeface="Cambria" panose="02040503050406030204" pitchFamily="18" charset="0"/>
              </a:rPr>
              <a:t>monografie</a:t>
            </a:r>
            <a:endParaRPr lang="cs-CZ" alt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alt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altLang="cs-CZ" sz="2200" dirty="0">
                <a:latin typeface="Cambria" panose="02040503050406030204" pitchFamily="18" charset="0"/>
              </a:rPr>
              <a:t>Financování vědy je do značné míry závislé na vykazování publikačních aktivit, proto vědecký výkon jednotlivce prospívá i fakultě</a:t>
            </a:r>
          </a:p>
          <a:p>
            <a:pPr marL="0" indent="0">
              <a:buNone/>
            </a:pPr>
            <a:endParaRPr lang="cs-CZ" altLang="cs-CZ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latin typeface="Cambria" panose="02040503050406030204" pitchFamily="18" charset="0"/>
              </a:rPr>
              <a:t>Detailně k typům publikací a povinnostem</a:t>
            </a:r>
            <a:r>
              <a:rPr lang="cs-CZ" altLang="cs-CZ" sz="1800" dirty="0">
                <a:latin typeface="Cambria" panose="02040503050406030204" pitchFamily="18" charset="0"/>
              </a:rPr>
              <a:t>: </a:t>
            </a:r>
            <a:r>
              <a:rPr lang="cs-CZ" altLang="cs-CZ" sz="1800" b="1" dirty="0">
                <a:latin typeface="Cambria" panose="02040503050406030204" pitchFamily="18" charset="0"/>
                <a:hlinkClick r:id="rId2"/>
              </a:rPr>
              <a:t>https://veda.fhs.cuni.cz/FHSVEDA-78.html</a:t>
            </a:r>
            <a:r>
              <a:rPr lang="cs-CZ" altLang="cs-CZ" sz="1800" b="1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cs-CZ" altLang="cs-CZ" dirty="0">
              <a:latin typeface="Cambria" panose="02040503050406030204" pitchFamily="18" charset="0"/>
            </a:endParaRPr>
          </a:p>
          <a:p>
            <a:pPr marL="0" indent="0"/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8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Personální identifikátory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53120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200" b="1" dirty="0">
                <a:latin typeface="Cambria" panose="02040503050406030204" pitchFamily="18" charset="0"/>
              </a:rPr>
              <a:t>Aby se každá jednotlivá publikace připsala té správné osobě, je nutné si vytvořit a kontrolovat takzvané personální identifikátory, tedy </a:t>
            </a:r>
            <a:r>
              <a:rPr lang="cs-CZ" sz="2200" b="1" u="sng" dirty="0">
                <a:latin typeface="Cambria" panose="02040503050406030204" pitchFamily="18" charset="0"/>
              </a:rPr>
              <a:t>akademickou identitu</a:t>
            </a:r>
          </a:p>
          <a:p>
            <a:pPr marL="0" indent="0">
              <a:buNone/>
              <a:defRPr/>
            </a:pPr>
            <a:endParaRPr lang="cs-CZ" sz="22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ORCID </a:t>
            </a:r>
            <a:r>
              <a:rPr lang="cs-CZ" sz="2200" dirty="0" err="1">
                <a:latin typeface="Cambria" panose="02040503050406030204" pitchFamily="18" charset="0"/>
              </a:rPr>
              <a:t>iD</a:t>
            </a:r>
            <a:endParaRPr lang="cs-CZ" sz="22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200" dirty="0" err="1">
                <a:latin typeface="Cambria" panose="02040503050406030204" pitchFamily="18" charset="0"/>
              </a:rPr>
              <a:t>ResearcherID</a:t>
            </a:r>
            <a:endParaRPr lang="cs-CZ" sz="22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200" dirty="0" err="1">
                <a:latin typeface="Cambria" panose="02040503050406030204" pitchFamily="18" charset="0"/>
              </a:rPr>
              <a:t>Scopus</a:t>
            </a:r>
            <a:r>
              <a:rPr lang="cs-CZ" sz="2200" dirty="0">
                <a:latin typeface="Cambria" panose="02040503050406030204" pitchFamily="18" charset="0"/>
              </a:rPr>
              <a:t> ID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200" dirty="0">
                <a:latin typeface="Cambria" panose="02040503050406030204" pitchFamily="18" charset="0"/>
              </a:rPr>
              <a:t>ORCID </a:t>
            </a:r>
            <a:r>
              <a:rPr lang="cs-CZ" sz="2200" dirty="0" err="1">
                <a:latin typeface="Cambria" panose="02040503050406030204" pitchFamily="18" charset="0"/>
              </a:rPr>
              <a:t>iD</a:t>
            </a:r>
            <a:r>
              <a:rPr lang="cs-CZ" sz="2200" dirty="0">
                <a:latin typeface="Cambria" panose="02040503050406030204" pitchFamily="18" charset="0"/>
              </a:rPr>
              <a:t> je nutné si založit do jednoho měsíce od zápisu a potvrdit tento krok na </a:t>
            </a:r>
            <a:r>
              <a:rPr lang="cs-CZ" sz="2200" dirty="0">
                <a:latin typeface="Cambria" panose="02040503050406030204" pitchFamily="18" charset="0"/>
                <a:hlinkClick r:id="rId2"/>
              </a:rPr>
              <a:t>martin.misur@fhs.cuni.cz</a:t>
            </a:r>
            <a:r>
              <a:rPr lang="cs-CZ" sz="2200" dirty="0">
                <a:latin typeface="Cambria" panose="02040503050406030204" pitchFamily="18" charset="0"/>
              </a:rPr>
              <a:t>. </a:t>
            </a:r>
            <a:r>
              <a:rPr lang="cs-CZ" sz="2200" dirty="0" err="1">
                <a:latin typeface="Cambria" panose="02040503050406030204" pitchFamily="18" charset="0"/>
              </a:rPr>
              <a:t>ResearcherID</a:t>
            </a:r>
            <a:r>
              <a:rPr lang="cs-CZ" sz="2200" dirty="0">
                <a:latin typeface="Cambria" panose="02040503050406030204" pitchFamily="18" charset="0"/>
              </a:rPr>
              <a:t> a </a:t>
            </a:r>
            <a:r>
              <a:rPr lang="cs-CZ" sz="2200" dirty="0" err="1">
                <a:latin typeface="Cambria" panose="02040503050406030204" pitchFamily="18" charset="0"/>
              </a:rPr>
              <a:t>Scopus</a:t>
            </a:r>
            <a:r>
              <a:rPr lang="cs-CZ" sz="2200" dirty="0">
                <a:latin typeface="Cambria" panose="02040503050406030204" pitchFamily="18" charset="0"/>
              </a:rPr>
              <a:t> ID se vytváří automaticky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1800" b="1" dirty="0">
                <a:latin typeface="Cambria" panose="02040503050406030204" pitchFamily="18" charset="0"/>
              </a:rPr>
              <a:t>Detailně k identifikátorům a povinnostem: </a:t>
            </a:r>
            <a:r>
              <a:rPr lang="cs-CZ" sz="1800" b="1" dirty="0">
                <a:latin typeface="Cambria" panose="02040503050406030204" pitchFamily="18" charset="0"/>
                <a:hlinkClick r:id="rId3"/>
              </a:rPr>
              <a:t>https://veda.fhs.cuni.cz/FHSVEDA-82.html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pl-PL" sz="1800" b="1" dirty="0">
                <a:latin typeface="Cambria" panose="02040503050406030204" pitchFamily="18" charset="0"/>
              </a:rPr>
              <a:t>Založení ORCID iD krok za krokem</a:t>
            </a:r>
            <a:r>
              <a:rPr lang="cs-CZ" sz="1800" b="1" dirty="0">
                <a:latin typeface="Cambria" panose="02040503050406030204" pitchFamily="18" charset="0"/>
              </a:rPr>
              <a:t>: </a:t>
            </a:r>
            <a:r>
              <a:rPr lang="cs-CZ" sz="1800" b="1" dirty="0">
                <a:latin typeface="Cambria" panose="02040503050406030204" pitchFamily="18" charset="0"/>
                <a:hlinkClick r:id="rId4"/>
              </a:rPr>
              <a:t>https://openscience.cuni.cz/OSCI-297.html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3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22816-599E-1253-A546-06614F808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4FD9E-93B9-7CCF-4E29-013234B1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Evidence publikací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7D0E84-2C8B-38FF-D2A6-C653060D7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53120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2400" b="1" dirty="0">
                <a:latin typeface="Cambria" panose="02040503050406030204" pitchFamily="18" charset="0"/>
              </a:rPr>
              <a:t>Publikaci s personálním identifikátorem je nutné evidovat v databázi publikační a tvůrčí činnosti, zvané </a:t>
            </a:r>
            <a:r>
              <a:rPr lang="cs-CZ" altLang="cs-CZ" sz="2400" b="1" u="sng" dirty="0">
                <a:latin typeface="Cambria" panose="02040503050406030204" pitchFamily="18" charset="0"/>
              </a:rPr>
              <a:t>OBD</a:t>
            </a:r>
          </a:p>
          <a:p>
            <a:pPr marL="0" indent="0">
              <a:buNone/>
              <a:defRPr/>
            </a:pPr>
            <a:endParaRPr lang="cs-CZ" sz="22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afiliace čili příslušnost k fakultě</a:t>
            </a: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dedikace čili zdroj financování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200" dirty="0">
                <a:latin typeface="Cambria" panose="02040503050406030204" pitchFamily="18" charset="0"/>
              </a:rPr>
              <a:t>Afiliace i dedikace </a:t>
            </a:r>
            <a:r>
              <a:rPr lang="cs-CZ" sz="2200" b="1" dirty="0">
                <a:latin typeface="Cambria" panose="02040503050406030204" pitchFamily="18" charset="0"/>
              </a:rPr>
              <a:t>musí</a:t>
            </a:r>
            <a:r>
              <a:rPr lang="cs-CZ" sz="2200" dirty="0">
                <a:latin typeface="Cambria" panose="02040503050406030204" pitchFamily="18" charset="0"/>
              </a:rPr>
              <a:t> být uvedené již v samotné publikaci, a to v </a:t>
            </a:r>
            <a:r>
              <a:rPr lang="cs-CZ" sz="2200" b="1" dirty="0">
                <a:latin typeface="Cambria" panose="02040503050406030204" pitchFamily="18" charset="0"/>
              </a:rPr>
              <a:t>závazném znění</a:t>
            </a:r>
            <a:r>
              <a:rPr lang="cs-CZ" sz="2200" dirty="0">
                <a:latin typeface="Cambria" panose="02040503050406030204" pitchFamily="18" charset="0"/>
              </a:rPr>
              <a:t>, které se liší podle typu institucionální nebo grantové podpory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1800" b="1" dirty="0">
                <a:latin typeface="Cambria" panose="02040503050406030204" pitchFamily="18" charset="0"/>
              </a:rPr>
              <a:t>Vstup do databáze OBD: </a:t>
            </a:r>
            <a:r>
              <a:rPr lang="cs-CZ" sz="1800" b="1" dirty="0">
                <a:latin typeface="Cambria" panose="02040503050406030204" pitchFamily="18" charset="0"/>
                <a:hlinkClick r:id="rId2"/>
              </a:rPr>
              <a:t>https://cas.cuni.cz/cas/login?service=https%3a%2f%2fis.cuni.cz%2fveda%2fportal%2f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cs-CZ" sz="1800" b="1" dirty="0">
                <a:latin typeface="Cambria" panose="02040503050406030204" pitchFamily="18" charset="0"/>
              </a:rPr>
              <a:t>Detailně k vkládání záznamů do OBD: </a:t>
            </a:r>
            <a:r>
              <a:rPr lang="cs-CZ" sz="1800" b="1" dirty="0">
                <a:latin typeface="Cambria" panose="02040503050406030204" pitchFamily="18" charset="0"/>
                <a:hlinkClick r:id="rId3"/>
              </a:rPr>
              <a:t>https://veda.fhs.cuni.cz/FHSVEDA-78-version1-obd_eng.pdf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pl-PL" sz="1800" b="1" dirty="0">
                <a:latin typeface="Cambria" panose="02040503050406030204" pitchFamily="18" charset="0"/>
              </a:rPr>
              <a:t>Přehled závazných znění afiliace a dedikace</a:t>
            </a:r>
            <a:r>
              <a:rPr lang="cs-CZ" sz="1800" b="1" dirty="0">
                <a:latin typeface="Cambria" panose="02040503050406030204" pitchFamily="18" charset="0"/>
              </a:rPr>
              <a:t>: </a:t>
            </a:r>
            <a:r>
              <a:rPr lang="cs-CZ" sz="1800" b="1" dirty="0">
                <a:latin typeface="Cambria" panose="02040503050406030204" pitchFamily="18" charset="0"/>
                <a:hlinkClick r:id="rId4"/>
              </a:rPr>
              <a:t>https://veda.fhs.cuni.cz/FHSVEDA-270.html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4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53411-11CE-9EA5-65BC-252644E8D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207E7-EC60-6591-B70D-DB7230FA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Otevřené publikování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BC40DF-DDF9-EE08-4848-740692A6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53120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2400" b="1" dirty="0">
                <a:latin typeface="Cambria" panose="02040503050406030204" pitchFamily="18" charset="0"/>
              </a:rPr>
              <a:t>Stále větší množství prestižních časopisů vychází v režimu open </a:t>
            </a:r>
            <a:r>
              <a:rPr lang="cs-CZ" altLang="cs-CZ" sz="2400" b="1" dirty="0" err="1">
                <a:latin typeface="Cambria" panose="02040503050406030204" pitchFamily="18" charset="0"/>
              </a:rPr>
              <a:t>access</a:t>
            </a:r>
            <a:r>
              <a:rPr lang="cs-CZ" altLang="cs-CZ" sz="2400" b="1" dirty="0">
                <a:latin typeface="Cambria" panose="02040503050406030204" pitchFamily="18" charset="0"/>
              </a:rPr>
              <a:t>, tedy v otevřeném přístupu, který má svá specifická pravidla</a:t>
            </a:r>
            <a:endParaRPr lang="cs-CZ" altLang="cs-CZ" sz="2400" b="1" u="sng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cs-CZ" sz="22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Green OA je bezplatný </a:t>
            </a: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Gold OA je placený</a:t>
            </a:r>
          </a:p>
          <a:p>
            <a:pPr>
              <a:defRPr/>
            </a:pPr>
            <a:r>
              <a:rPr lang="cs-CZ" sz="2200" dirty="0" err="1">
                <a:latin typeface="Cambria" panose="02040503050406030204" pitchFamily="18" charset="0"/>
              </a:rPr>
              <a:t>Diamond</a:t>
            </a:r>
            <a:r>
              <a:rPr lang="cs-CZ" sz="2200" dirty="0">
                <a:latin typeface="Cambria" panose="02040503050406030204" pitchFamily="18" charset="0"/>
              </a:rPr>
              <a:t> OA je bezplatný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200" dirty="0">
                <a:latin typeface="Cambria" panose="02040503050406030204" pitchFamily="18" charset="0"/>
              </a:rPr>
              <a:t>Poplatky za OA – v řádech i tisíců $ či € – bývají uznatelnými náklady v projektových rozpočtech, což je potřeba </a:t>
            </a:r>
            <a:r>
              <a:rPr lang="cs-CZ" sz="2200" u="sng" dirty="0">
                <a:latin typeface="Cambria" panose="02040503050406030204" pitchFamily="18" charset="0"/>
              </a:rPr>
              <a:t>započítat již v návrhu rozpočtu projektového záměru</a:t>
            </a:r>
            <a:r>
              <a:rPr lang="cs-CZ" sz="2200" dirty="0">
                <a:latin typeface="Cambria" panose="02040503050406030204" pitchFamily="18" charset="0"/>
              </a:rPr>
              <a:t>. Na základě takzvaných transformačních smluv jsou poskytovány výrazné </a:t>
            </a:r>
            <a:r>
              <a:rPr lang="cs-CZ" sz="2200" b="1" dirty="0">
                <a:latin typeface="Cambria" panose="02040503050406030204" pitchFamily="18" charset="0"/>
              </a:rPr>
              <a:t>slevy </a:t>
            </a:r>
            <a:r>
              <a:rPr lang="cs-CZ" sz="2200" dirty="0">
                <a:latin typeface="Cambria" panose="02040503050406030204" pitchFamily="18" charset="0"/>
              </a:rPr>
              <a:t>a </a:t>
            </a:r>
            <a:r>
              <a:rPr lang="cs-CZ" sz="2200" b="1" dirty="0">
                <a:latin typeface="Cambria" panose="02040503050406030204" pitchFamily="18" charset="0"/>
              </a:rPr>
              <a:t>tokeny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1800" b="1" dirty="0">
                <a:latin typeface="Cambria" panose="02040503050406030204" pitchFamily="18" charset="0"/>
              </a:rPr>
              <a:t>Detailně k pravidlům open </a:t>
            </a:r>
            <a:r>
              <a:rPr lang="cs-CZ" sz="1800" b="1" dirty="0" err="1">
                <a:latin typeface="Cambria" panose="02040503050406030204" pitchFamily="18" charset="0"/>
              </a:rPr>
              <a:t>access</a:t>
            </a:r>
            <a:r>
              <a:rPr lang="cs-CZ" sz="1800" b="1" dirty="0">
                <a:latin typeface="Cambria" panose="02040503050406030204" pitchFamily="18" charset="0"/>
              </a:rPr>
              <a:t>: </a:t>
            </a:r>
            <a:r>
              <a:rPr lang="cs-CZ" sz="1800" b="1" dirty="0">
                <a:latin typeface="Cambria" panose="02040503050406030204" pitchFamily="18" charset="0"/>
                <a:hlinkClick r:id="rId2"/>
              </a:rPr>
              <a:t>https://veda.fhs.cuni.cz/FHSVEDA-114.html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pl-PL" sz="1800" b="1" dirty="0">
                <a:latin typeface="Cambria" panose="02040503050406030204" pitchFamily="18" charset="0"/>
              </a:rPr>
              <a:t>Přehled aktuálně dostupných slev a tokenů</a:t>
            </a:r>
            <a:r>
              <a:rPr lang="cs-CZ" sz="1800" b="1" dirty="0">
                <a:latin typeface="Cambria" panose="02040503050406030204" pitchFamily="18" charset="0"/>
              </a:rPr>
              <a:t>: </a:t>
            </a:r>
            <a:r>
              <a:rPr lang="cs-CZ" sz="1800" b="1" dirty="0">
                <a:latin typeface="Cambria" panose="02040503050406030204" pitchFamily="18" charset="0"/>
                <a:hlinkClick r:id="rId3"/>
              </a:rPr>
              <a:t>https://openscience.cuni.cz/OSCI-244.html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0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58E4F-1C55-1A63-6D6E-02B6C6860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CDE6F-132E-7EA8-32D5-4BDF1615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Predátorské publikování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5BE1B3-832B-C59E-BAD4-9C2FA7DC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53120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2400" b="1" dirty="0">
                <a:latin typeface="Cambria" panose="02040503050406030204" pitchFamily="18" charset="0"/>
              </a:rPr>
              <a:t>Nikoli malé množství </a:t>
            </a:r>
            <a:r>
              <a:rPr lang="cs-CZ" altLang="cs-CZ" sz="2400" b="1" u="sng" dirty="0">
                <a:latin typeface="Cambria" panose="02040503050406030204" pitchFamily="18" charset="0"/>
              </a:rPr>
              <a:t>predátorských</a:t>
            </a:r>
            <a:r>
              <a:rPr lang="cs-CZ" altLang="cs-CZ" sz="2400" b="1" dirty="0">
                <a:latin typeface="Cambria" panose="02040503050406030204" pitchFamily="18" charset="0"/>
              </a:rPr>
              <a:t> časopisů vychází v režimu open </a:t>
            </a:r>
            <a:r>
              <a:rPr lang="cs-CZ" altLang="cs-CZ" sz="2400" b="1" dirty="0" err="1">
                <a:latin typeface="Cambria" panose="02040503050406030204" pitchFamily="18" charset="0"/>
              </a:rPr>
              <a:t>access</a:t>
            </a:r>
            <a:r>
              <a:rPr lang="cs-CZ" altLang="cs-CZ" sz="2400" b="1" dirty="0">
                <a:latin typeface="Cambria" panose="02040503050406030204" pitchFamily="18" charset="0"/>
              </a:rPr>
              <a:t>, aby parazitovalo na vybírání publikačních poplatků</a:t>
            </a:r>
            <a:endParaRPr lang="cs-CZ" altLang="cs-CZ" sz="2400" b="1" u="sng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cs-CZ" sz="22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predátoři nedodržují zavedené standardy vědecké etiky</a:t>
            </a: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mohou vést k reputačním problémům</a:t>
            </a: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predátorské publikace nelze evidovat v OBD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200" dirty="0">
                <a:latin typeface="Cambria" panose="02040503050406030204" pitchFamily="18" charset="0"/>
              </a:rPr>
              <a:t>Vzhledem k závažnosti problematiky je důrazně doporučeno se obrátit na fakultní kontakty v případě jakýchkoli pochyb. A především </a:t>
            </a:r>
            <a:r>
              <a:rPr lang="cs-CZ" sz="2200" u="sng" dirty="0">
                <a:latin typeface="Cambria" panose="02040503050406030204" pitchFamily="18" charset="0"/>
              </a:rPr>
              <a:t>pečlivě promýšlet</a:t>
            </a:r>
            <a:r>
              <a:rPr lang="cs-CZ" sz="2200" dirty="0">
                <a:latin typeface="Cambria" panose="02040503050406030204" pitchFamily="18" charset="0"/>
              </a:rPr>
              <a:t>, kde publikovat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1800" b="1" dirty="0">
                <a:latin typeface="Cambria" panose="02040503050406030204" pitchFamily="18" charset="0"/>
              </a:rPr>
              <a:t>Doporučení, jak odhalit predátora: </a:t>
            </a:r>
            <a:r>
              <a:rPr lang="cs-CZ" sz="1800" b="1" dirty="0">
                <a:latin typeface="Cambria" panose="02040503050406030204" pitchFamily="18" charset="0"/>
                <a:hlinkClick r:id="rId2"/>
              </a:rPr>
              <a:t>https://openscience.cuni.cz/OSCI-37.html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pl-PL" sz="1800" b="1" dirty="0">
                <a:latin typeface="Cambria" panose="02040503050406030204" pitchFamily="18" charset="0"/>
              </a:rPr>
              <a:t>Buďte obezřetní, existují i predátorské konference</a:t>
            </a:r>
            <a:r>
              <a:rPr lang="cs-CZ" sz="1800" b="1" dirty="0">
                <a:latin typeface="Cambria" panose="02040503050406030204" pitchFamily="18" charset="0"/>
              </a:rPr>
              <a:t>: </a:t>
            </a:r>
            <a:r>
              <a:rPr lang="cs-CZ" sz="1800" b="1" dirty="0">
                <a:latin typeface="Cambria" panose="02040503050406030204" pitchFamily="18" charset="0"/>
                <a:hlinkClick r:id="rId3"/>
              </a:rPr>
              <a:t>https://openscience.cuni.cz/OSCI-79.html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0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Cambria" panose="02040503050406030204" pitchFamily="18" charset="0"/>
              </a:rPr>
              <a:t>FHS UK jako vědecko-výzkumná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dirty="0">
                <a:latin typeface="Cambria" panose="02040503050406030204" pitchFamily="18" charset="0"/>
              </a:rPr>
              <a:t>Působení univerzity: vzdělávání, </a:t>
            </a:r>
            <a:r>
              <a:rPr lang="cs-CZ" altLang="cs-CZ" b="1" dirty="0">
                <a:latin typeface="Cambria" panose="02040503050406030204" pitchFamily="18" charset="0"/>
              </a:rPr>
              <a:t>věda a výzkum</a:t>
            </a:r>
            <a:r>
              <a:rPr lang="cs-CZ" altLang="cs-CZ" dirty="0">
                <a:latin typeface="Cambria" panose="02040503050406030204" pitchFamily="18" charset="0"/>
              </a:rPr>
              <a:t>, „třetí role“      společenské odpovědnosti</a:t>
            </a:r>
          </a:p>
          <a:p>
            <a:pPr>
              <a:buNone/>
            </a:pPr>
            <a:endParaRPr lang="cs-CZ" altLang="cs-CZ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cs-CZ" altLang="cs-CZ" dirty="0">
                <a:latin typeface="Cambria" panose="02040503050406030204" pitchFamily="18" charset="0"/>
              </a:rPr>
              <a:t>Věda je tedy integrována do všech stupňů studia na FHS.</a:t>
            </a:r>
          </a:p>
          <a:p>
            <a:pPr>
              <a:buNone/>
            </a:pPr>
            <a:endParaRPr lang="cs-CZ" altLang="cs-CZ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cs-CZ" altLang="cs-CZ" b="1" dirty="0">
                <a:latin typeface="Cambria" panose="02040503050406030204" pitchFamily="18" charset="0"/>
              </a:rPr>
              <a:t>V Ph.D. studiu hraje věda a výzkum zásadní roli: 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studium je přípravou na vědecko-výzkumnou práci;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Ph.D. program je postaven na </a:t>
            </a:r>
            <a:r>
              <a:rPr lang="cs-CZ" altLang="cs-CZ" b="1" i="1" dirty="0">
                <a:latin typeface="Cambria" panose="02040503050406030204" pitchFamily="18" charset="0"/>
              </a:rPr>
              <a:t>vlastním výzkumu </a:t>
            </a:r>
            <a:r>
              <a:rPr lang="cs-CZ" altLang="cs-CZ" dirty="0">
                <a:latin typeface="Cambria" panose="02040503050406030204" pitchFamily="18" charset="0"/>
              </a:rPr>
              <a:t>pod vedením školitele/školitelky a dalších odborníků a odbornic;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doktorská disertace musí obsahovat původní vědecké výsledky;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úspěšné ukončení studia předpokládá dostatečnou publikační aktivitu.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58" y="1307588"/>
            <a:ext cx="2032581" cy="31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8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5931C-5219-A1D0-9902-AB5B4DDF5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B1E6E-49D5-A485-332C-156F4135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Ediční činnost na FHS UK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65820E-A03C-EAF8-9C78-8324E32C2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53120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2400" b="1" dirty="0">
                <a:latin typeface="Cambria" panose="02040503050406030204" pitchFamily="18" charset="0"/>
              </a:rPr>
              <a:t>Publikovat lze i v prestižních OA časopisech, jejichž vydavatelem je FHS UK, případně podat návrh fakultní </a:t>
            </a:r>
            <a:r>
              <a:rPr lang="cs-CZ" altLang="cs-CZ" sz="2400" b="1" u="sng" dirty="0">
                <a:latin typeface="Cambria" panose="02040503050406030204" pitchFamily="18" charset="0"/>
              </a:rPr>
              <a:t>Ediční komisi</a:t>
            </a:r>
            <a:r>
              <a:rPr lang="cs-CZ" altLang="cs-CZ" sz="2400" b="1" dirty="0">
                <a:latin typeface="Cambria" panose="02040503050406030204" pitchFamily="18" charset="0"/>
              </a:rPr>
              <a:t> na vydání monografie</a:t>
            </a:r>
            <a:endParaRPr lang="cs-CZ" altLang="cs-CZ" sz="2400" b="1" u="sng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cs-CZ" sz="22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Lidé města</a:t>
            </a: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Dějiny – teorie – kritika</a:t>
            </a:r>
          </a:p>
          <a:p>
            <a:pPr>
              <a:defRPr/>
            </a:pPr>
            <a:r>
              <a:rPr lang="cs-CZ" sz="2200" dirty="0">
                <a:latin typeface="Cambria" panose="02040503050406030204" pitchFamily="18" charset="0"/>
              </a:rPr>
              <a:t>Alexandra </a:t>
            </a:r>
            <a:r>
              <a:rPr lang="cs-CZ" sz="2200" dirty="0" err="1">
                <a:latin typeface="Cambria" panose="02040503050406030204" pitchFamily="18" charset="0"/>
              </a:rPr>
              <a:t>Brocková</a:t>
            </a:r>
            <a:r>
              <a:rPr lang="cs-CZ" sz="2200" dirty="0">
                <a:latin typeface="Cambria" panose="02040503050406030204" pitchFamily="18" charset="0"/>
              </a:rPr>
              <a:t>: </a:t>
            </a:r>
            <a:r>
              <a:rPr lang="cs-CZ" sz="2200" i="1" dirty="0">
                <a:latin typeface="Cambria" panose="02040503050406030204" pitchFamily="18" charset="0"/>
              </a:rPr>
              <a:t>Ne-</a:t>
            </a:r>
            <a:r>
              <a:rPr lang="cs-CZ" sz="2200" i="1" dirty="0" err="1">
                <a:latin typeface="Cambria" panose="02040503050406030204" pitchFamily="18" charset="0"/>
              </a:rPr>
              <a:t>místné</a:t>
            </a:r>
            <a:r>
              <a:rPr lang="cs-CZ" sz="2200" i="1" dirty="0">
                <a:latin typeface="Cambria" panose="02040503050406030204" pitchFamily="18" charset="0"/>
              </a:rPr>
              <a:t> místo člověka. Giovanni </a:t>
            </a:r>
            <a:r>
              <a:rPr lang="cs-CZ" sz="2200" i="1" dirty="0" err="1">
                <a:latin typeface="Cambria" panose="02040503050406030204" pitchFamily="18" charset="0"/>
              </a:rPr>
              <a:t>Pico</a:t>
            </a:r>
            <a:r>
              <a:rPr lang="cs-CZ" sz="2200" i="1" dirty="0">
                <a:latin typeface="Cambria" panose="02040503050406030204" pitchFamily="18" charset="0"/>
              </a:rPr>
              <a:t> </a:t>
            </a:r>
            <a:r>
              <a:rPr lang="cs-CZ" sz="2200" i="1" dirty="0" err="1">
                <a:latin typeface="Cambria" panose="02040503050406030204" pitchFamily="18" charset="0"/>
              </a:rPr>
              <a:t>della</a:t>
            </a:r>
            <a:r>
              <a:rPr lang="cs-CZ" sz="2200" i="1" dirty="0">
                <a:latin typeface="Cambria" panose="02040503050406030204" pitchFamily="18" charset="0"/>
              </a:rPr>
              <a:t> </a:t>
            </a:r>
            <a:r>
              <a:rPr lang="cs-CZ" sz="2200" i="1" dirty="0" err="1">
                <a:latin typeface="Cambria" panose="02040503050406030204" pitchFamily="18" charset="0"/>
              </a:rPr>
              <a:t>Mirandola</a:t>
            </a:r>
            <a:r>
              <a:rPr lang="cs-CZ" sz="2200" i="1" dirty="0">
                <a:latin typeface="Cambria" panose="02040503050406030204" pitchFamily="18" charset="0"/>
              </a:rPr>
              <a:t>, </a:t>
            </a:r>
            <a:r>
              <a:rPr lang="cs-CZ" sz="2200" i="1" dirty="0" err="1">
                <a:latin typeface="Cambria" panose="02040503050406030204" pitchFamily="18" charset="0"/>
              </a:rPr>
              <a:t>Blaise</a:t>
            </a:r>
            <a:r>
              <a:rPr lang="cs-CZ" sz="2200" i="1" dirty="0">
                <a:latin typeface="Cambria" panose="02040503050406030204" pitchFamily="18" charset="0"/>
              </a:rPr>
              <a:t> Pascal, </a:t>
            </a:r>
            <a:r>
              <a:rPr lang="cs-CZ" sz="2200" i="1" dirty="0" err="1">
                <a:latin typeface="Cambria" panose="02040503050406030204" pitchFamily="18" charset="0"/>
              </a:rPr>
              <a:t>Søren</a:t>
            </a:r>
            <a:r>
              <a:rPr lang="cs-CZ" sz="2200" i="1" dirty="0">
                <a:latin typeface="Cambria" panose="02040503050406030204" pitchFamily="18" charset="0"/>
              </a:rPr>
              <a:t> Kierkegaard, Max </a:t>
            </a:r>
            <a:r>
              <a:rPr lang="cs-CZ" sz="2200" i="1" dirty="0" err="1">
                <a:latin typeface="Cambria" panose="02040503050406030204" pitchFamily="18" charset="0"/>
              </a:rPr>
              <a:t>Picard</a:t>
            </a:r>
            <a:r>
              <a:rPr lang="cs-CZ" sz="2200" dirty="0">
                <a:latin typeface="Cambria" panose="02040503050406030204" pitchFamily="18" charset="0"/>
              </a:rPr>
              <a:t>, Praha: FHS UK 2024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2200" dirty="0">
                <a:latin typeface="Cambria" panose="02040503050406030204" pitchFamily="18" charset="0"/>
              </a:rPr>
              <a:t>Oba časopisy vychází v režimu </a:t>
            </a:r>
            <a:r>
              <a:rPr lang="cs-CZ" sz="2200" dirty="0" err="1">
                <a:latin typeface="Cambria" panose="02040503050406030204" pitchFamily="18" charset="0"/>
              </a:rPr>
              <a:t>Diamond</a:t>
            </a:r>
            <a:r>
              <a:rPr lang="cs-CZ" sz="2200" dirty="0">
                <a:latin typeface="Cambria" panose="02040503050406030204" pitchFamily="18" charset="0"/>
              </a:rPr>
              <a:t> OA, jsou tedy bezplatné a publikují i příspěvky v angličtině. Ediční komise FHS UK se schází dvakrát ročně</a:t>
            </a:r>
          </a:p>
          <a:p>
            <a:pPr marL="0" indent="0">
              <a:buNone/>
              <a:defRPr/>
            </a:pPr>
            <a:endParaRPr lang="cs-CZ" sz="2200" b="1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cs-CZ" sz="1800" b="1" dirty="0">
                <a:latin typeface="Cambria" panose="02040503050406030204" pitchFamily="18" charset="0"/>
              </a:rPr>
              <a:t>Detailně k termínům Ediční komise FHS UK: </a:t>
            </a:r>
            <a:r>
              <a:rPr lang="cs-CZ" sz="1800" b="1" dirty="0">
                <a:latin typeface="Cambria" panose="02040503050406030204" pitchFamily="18" charset="0"/>
                <a:hlinkClick r:id="rId2"/>
              </a:rPr>
              <a:t>https://veda.fhs.cuni.cz/FHSVEDA-279.html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pl-PL" sz="1800" b="1" dirty="0">
                <a:latin typeface="Cambria" panose="02040503050406030204" pitchFamily="18" charset="0"/>
              </a:rPr>
              <a:t>Lidé města</a:t>
            </a:r>
            <a:r>
              <a:rPr lang="cs-CZ" sz="1800" b="1" dirty="0">
                <a:latin typeface="Cambria" panose="02040503050406030204" pitchFamily="18" charset="0"/>
              </a:rPr>
              <a:t>: </a:t>
            </a:r>
            <a:r>
              <a:rPr lang="cs-CZ" sz="1800" b="1" dirty="0">
                <a:latin typeface="Cambria" panose="02040503050406030204" pitchFamily="18" charset="0"/>
                <a:hlinkClick r:id="rId3"/>
              </a:rPr>
              <a:t>https://ojs.cuni.cz/lidemesta</a:t>
            </a:r>
            <a:r>
              <a:rPr lang="cs-CZ" sz="1800" b="1" dirty="0">
                <a:latin typeface="Cambria" panose="02040503050406030204" pitchFamily="18" charset="0"/>
              </a:rPr>
              <a:t> 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68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57546" y="129136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5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Etické aspekty realizace výzkumné a tvůrčí činnosti na FHS UK</a:t>
            </a:r>
          </a:p>
        </p:txBody>
      </p:sp>
    </p:spTree>
    <p:extLst>
      <p:ext uri="{BB962C8B-B14F-4D97-AF65-F5344CB8AC3E}">
        <p14:creationId xmlns:p14="http://schemas.microsoft.com/office/powerpoint/2010/main" val="1893519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Etika ve výzkumu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7716"/>
            <a:ext cx="4553932" cy="28657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cs-CZ" b="1" dirty="0"/>
              <a:t>Komise pro etiku ve výzkumu FHS UK </a:t>
            </a:r>
            <a:r>
              <a:rPr lang="cs-CZ" dirty="0"/>
              <a:t>(neplést s Etickou komisí!)</a:t>
            </a:r>
          </a:p>
          <a:p>
            <a:r>
              <a:rPr lang="cs-CZ" dirty="0"/>
              <a:t>Etické aspekty výzkumu (lidští účastníci, ochrana osobních údajů, informované souhlasy, citlivý přístup k ohroženým skupinám…)</a:t>
            </a:r>
          </a:p>
          <a:p>
            <a:r>
              <a:rPr lang="cs-CZ" dirty="0"/>
              <a:t>Konzultace, stanoviska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42" y="675412"/>
            <a:ext cx="6516009" cy="6182588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4592426"/>
            <a:ext cx="4553932" cy="8374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veda.fhs.cuni.cz/</a:t>
            </a:r>
            <a:r>
              <a:rPr lang="cs-CZ" b="1" dirty="0" err="1">
                <a:solidFill>
                  <a:schemeClr val="accent4">
                    <a:lumMod val="75000"/>
                  </a:schemeClr>
                </a:solidFill>
              </a:rPr>
              <a:t>FHSVEDA-28.html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5638801"/>
            <a:ext cx="4553932" cy="8374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err="1">
                <a:solidFill>
                  <a:schemeClr val="accent4">
                    <a:lumMod val="75000"/>
                  </a:schemeClr>
                </a:solidFill>
              </a:rPr>
              <a:t>veda@fhs.cuni.cz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74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Komise pro etiku ve výzkumu (KEV) na FHS 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Konzultuje etické aspekty návrhů výzkumných projektů realizovaných na FHS (zejména projekty se zranitelnými participanty). </a:t>
            </a:r>
          </a:p>
          <a:p>
            <a:r>
              <a:rPr lang="cs-CZ" dirty="0">
                <a:latin typeface="Cambria" panose="02040503050406030204" pitchFamily="18" charset="0"/>
              </a:rPr>
              <a:t>Vydává doporučení a stanoviska k návrhům výzkumných projektů. </a:t>
            </a:r>
          </a:p>
          <a:p>
            <a:r>
              <a:rPr lang="cs-CZ" dirty="0">
                <a:solidFill>
                  <a:srgbClr val="FF0000"/>
                </a:solidFill>
                <a:latin typeface="Cambria" panose="02040503050406030204" pitchFamily="18" charset="0"/>
              </a:rPr>
              <a:t>!V řadě případů je stanovisko KEV potřebné jako součást grantové žádosti nebo publikačního výstupu!</a:t>
            </a:r>
          </a:p>
          <a:p>
            <a:r>
              <a:rPr lang="cs-CZ" sz="2600" dirty="0">
                <a:latin typeface="Cambria" panose="02040503050406030204" pitchFamily="18" charset="0"/>
              </a:rPr>
              <a:t>Kontaktní osoba KEV: Mgr. Tomáš Renner, Ph.D. (</a:t>
            </a:r>
            <a:r>
              <a:rPr lang="cs-CZ" sz="2600" dirty="0" err="1">
                <a:latin typeface="Cambria" panose="02040503050406030204" pitchFamily="18" charset="0"/>
                <a:hlinkClick r:id="rId2"/>
              </a:rPr>
              <a:t>tomas.renner@fhs.cuni.cz</a:t>
            </a:r>
            <a:r>
              <a:rPr lang="cs-CZ" sz="2600" dirty="0">
                <a:latin typeface="Cambria" panose="02040503050406030204" pitchFamily="18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530039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46365" y="2562112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ambria" panose="02040503050406030204" pitchFamily="18" charset="0"/>
              </a:rPr>
              <a:t>Děkujeme za pozornost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0" y="778327"/>
            <a:ext cx="6408420" cy="1981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98121" y="4160379"/>
            <a:ext cx="925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Cambria" panose="02040503050406030204" pitchFamily="18" charset="0"/>
              </a:rPr>
              <a:t>Oddělení pro vědu a výzkum</a:t>
            </a:r>
          </a:p>
          <a:p>
            <a:pPr algn="ctr"/>
            <a:r>
              <a:rPr lang="cs-CZ" dirty="0">
                <a:latin typeface="Cambria" panose="02040503050406030204" pitchFamily="18" charset="0"/>
                <a:hlinkClick r:id="rId3"/>
              </a:rPr>
              <a:t>veda@fhs.cuni.cz</a:t>
            </a:r>
            <a:r>
              <a:rPr lang="cs-CZ" dirty="0">
                <a:latin typeface="Cambria" panose="02040503050406030204" pitchFamily="18" charset="0"/>
              </a:rPr>
              <a:t> </a:t>
            </a:r>
          </a:p>
          <a:p>
            <a:pPr algn="ctr"/>
            <a:endParaRPr lang="cs-CZ" b="1" dirty="0">
              <a:latin typeface="Cambria" panose="02040503050406030204" pitchFamily="18" charset="0"/>
            </a:endParaRPr>
          </a:p>
          <a:p>
            <a:pPr algn="ctr"/>
            <a:r>
              <a:rPr lang="cs-CZ" dirty="0">
                <a:latin typeface="Cambria" panose="02040503050406030204" pitchFamily="18" charset="0"/>
                <a:hlinkClick r:id="rId4"/>
              </a:rPr>
              <a:t>https://fhs.cuni.cz/FHS-11.html</a:t>
            </a:r>
            <a:endParaRPr lang="cs-CZ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2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86319" y="678730"/>
            <a:ext cx="10515600" cy="49948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5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Kde hledat informace o podpoře vědecké a tvůrčí činnosti doktorských studentů a studentek FHS UK?</a:t>
            </a:r>
          </a:p>
        </p:txBody>
      </p:sp>
    </p:spTree>
    <p:extLst>
      <p:ext uri="{BB962C8B-B14F-4D97-AF65-F5344CB8AC3E}">
        <p14:creationId xmlns:p14="http://schemas.microsoft.com/office/powerpoint/2010/main" val="353868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906687"/>
              </p:ext>
            </p:extLst>
          </p:nvPr>
        </p:nvGraphicFramePr>
        <p:xfrm>
          <a:off x="838200" y="1408387"/>
          <a:ext cx="10615612" cy="299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903">
                  <a:extLst>
                    <a:ext uri="{9D8B030D-6E8A-4147-A177-3AD203B41FA5}">
                      <a16:colId xmlns:a16="http://schemas.microsoft.com/office/drawing/2014/main" val="2531433052"/>
                    </a:ext>
                  </a:extLst>
                </a:gridCol>
                <a:gridCol w="265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5258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+mn-lt"/>
                          <a:hlinkClick r:id="rId2"/>
                        </a:rPr>
                        <a:t>veda@fhs.cuni.cz</a:t>
                      </a:r>
                      <a:endParaRPr lang="cs-CZ" sz="1500" dirty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  <a:latin typeface="+mn-lt"/>
                        </a:rPr>
                        <a:t>Místnosti 1.23 a 1.24</a:t>
                      </a:r>
                    </a:p>
                    <a:p>
                      <a:pPr algn="ctr"/>
                      <a:r>
                        <a:rPr lang="cs-CZ" sz="1500" dirty="0">
                          <a:solidFill>
                            <a:srgbClr val="0070C0"/>
                          </a:solidFill>
                          <a:latin typeface="+mn-lt"/>
                        </a:rPr>
                        <a:t>https://veda.fhs.cuni.cz/</a:t>
                      </a:r>
                      <a:r>
                        <a:rPr lang="cs-CZ" sz="1500" dirty="0" err="1">
                          <a:solidFill>
                            <a:srgbClr val="0070C0"/>
                          </a:solidFill>
                          <a:latin typeface="+mn-lt"/>
                        </a:rPr>
                        <a:t>FHSVEDA-1.html</a:t>
                      </a:r>
                      <a:endParaRPr lang="cs-CZ" sz="15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Prof. Dr. phil. Pavel Himl</a:t>
                      </a:r>
                      <a:endParaRPr lang="cs-CZ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cs-CZ" sz="1500" b="0" i="1" dirty="0">
                          <a:solidFill>
                            <a:schemeClr val="tx1"/>
                          </a:solidFill>
                          <a:latin typeface="+mn-lt"/>
                        </a:rPr>
                        <a:t>Proděkan</a:t>
                      </a:r>
                      <a:r>
                        <a:rPr lang="cs-CZ" sz="15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pro vědu a výzkum</a:t>
                      </a:r>
                    </a:p>
                    <a:p>
                      <a:pPr algn="ctr"/>
                      <a:r>
                        <a:rPr lang="cs-CZ" sz="1500" b="0" baseline="0" dirty="0">
                          <a:latin typeface="+mn-lt"/>
                          <a:hlinkClick r:id="rId3"/>
                        </a:rPr>
                        <a:t>pavel.himl@fhs.cuni.cz</a:t>
                      </a:r>
                      <a:r>
                        <a:rPr lang="cs-CZ" sz="1500" b="0" baseline="0" dirty="0"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  <a:latin typeface="+mn-lt"/>
                        </a:rPr>
                        <a:t>Ing. Jan Bělonožník</a:t>
                      </a:r>
                    </a:p>
                    <a:p>
                      <a:pPr algn="ctr"/>
                      <a:r>
                        <a:rPr lang="cs-CZ" sz="1500" b="0" i="1" dirty="0">
                          <a:solidFill>
                            <a:schemeClr val="tx1"/>
                          </a:solidFill>
                          <a:latin typeface="+mn-lt"/>
                        </a:rPr>
                        <a:t>Vedoucí oddělení</a:t>
                      </a:r>
                    </a:p>
                    <a:p>
                      <a:pPr algn="ctr"/>
                      <a:r>
                        <a:rPr lang="cs-CZ" sz="1500" b="0" dirty="0">
                          <a:latin typeface="+mn-lt"/>
                          <a:hlinkClick r:id="rId4"/>
                        </a:rPr>
                        <a:t>jan.belonoznik@fhs.cuni.cz</a:t>
                      </a:r>
                      <a:r>
                        <a:rPr lang="cs-CZ" sz="1500" b="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cs-CZ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COOPERATIO</a:t>
                      </a:r>
                      <a:endParaRPr lang="cs-CZ" sz="15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cs-CZ" sz="1500" b="0" baseline="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  <a:latin typeface="+mn-lt"/>
                        </a:rPr>
                        <a:t>Mgr.</a:t>
                      </a:r>
                      <a:r>
                        <a:rPr lang="cs-CZ" sz="15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Renata Wilflingová</a:t>
                      </a:r>
                      <a:endParaRPr lang="cs-CZ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cs-CZ" sz="1500" b="0" dirty="0">
                        <a:latin typeface="+mn-lt"/>
                        <a:hlinkClick r:id="rId4"/>
                      </a:endParaRPr>
                    </a:p>
                    <a:p>
                      <a:pPr algn="ctr"/>
                      <a:r>
                        <a:rPr lang="cs-CZ" sz="1500" b="0" dirty="0">
                          <a:latin typeface="+mn-lt"/>
                          <a:hlinkClick r:id="rId4"/>
                        </a:rPr>
                        <a:t>renata.wilflingova@fhs.cuni.cz</a:t>
                      </a:r>
                      <a:r>
                        <a:rPr lang="cs-CZ" sz="1500" b="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cs-CZ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COOPERATIO, RUV, KEV</a:t>
                      </a:r>
                      <a:endParaRPr lang="cs-CZ" sz="15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078"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+mn-lt"/>
                        </a:rPr>
                        <a:t>Mgr. Eva Benešová</a:t>
                      </a:r>
                    </a:p>
                    <a:p>
                      <a:pPr algn="ctr"/>
                      <a:endParaRPr lang="cs-CZ" sz="1500" dirty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>
                          <a:latin typeface="+mn-lt"/>
                          <a:hlinkClick r:id="rId5"/>
                        </a:rPr>
                        <a:t>eva.benesova@fhs.cuni.cz</a:t>
                      </a:r>
                      <a:endParaRPr lang="cs-CZ" sz="1500" dirty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>
                          <a:latin typeface="+mn-lt"/>
                        </a:rPr>
                        <a:t>GA ČR, GA UK, </a:t>
                      </a:r>
                      <a:r>
                        <a:rPr lang="cs-CZ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UNCE, PRIMUS</a:t>
                      </a:r>
                      <a:endParaRPr lang="cs-CZ" sz="15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+mn-lt"/>
                        </a:rPr>
                        <a:t>Mgr. Martin Mišúr, Ph.D.</a:t>
                      </a:r>
                    </a:p>
                    <a:p>
                      <a:pPr algn="ctr"/>
                      <a:endParaRPr lang="cs-CZ" sz="1500" dirty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>
                          <a:latin typeface="+mn-lt"/>
                          <a:hlinkClick r:id="rId6"/>
                        </a:rPr>
                        <a:t>martin.misur@fhs.cuni.cz</a:t>
                      </a:r>
                      <a:endParaRPr lang="cs-CZ" sz="1500" dirty="0">
                        <a:latin typeface="+mn-lt"/>
                      </a:endParaRPr>
                    </a:p>
                    <a:p>
                      <a:pPr algn="ctr"/>
                      <a:r>
                        <a:rPr lang="cs-CZ" sz="1500" dirty="0">
                          <a:latin typeface="+mn-lt"/>
                        </a:rPr>
                        <a:t>Hodnocení vědy, publikační činnost, data </a:t>
                      </a:r>
                      <a:r>
                        <a:rPr lang="cs-CZ" sz="1500" dirty="0" err="1">
                          <a:latin typeface="+mn-lt"/>
                        </a:rPr>
                        <a:t>steward</a:t>
                      </a:r>
                      <a:endParaRPr lang="cs-CZ" sz="1500" dirty="0">
                        <a:latin typeface="+mn-lt"/>
                      </a:endParaRPr>
                    </a:p>
                    <a:p>
                      <a:pPr algn="ctr"/>
                      <a:endParaRPr lang="cs-CZ" sz="15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>
                          <a:latin typeface="+mn-lt"/>
                        </a:rPr>
                        <a:t>Mgr.</a:t>
                      </a:r>
                      <a:r>
                        <a:rPr lang="cs-CZ" sz="1500" b="1" baseline="0" dirty="0">
                          <a:latin typeface="+mn-lt"/>
                        </a:rPr>
                        <a:t> Tomáš Renner, Ph.D.</a:t>
                      </a:r>
                      <a:endParaRPr lang="cs-CZ" sz="1500" dirty="0">
                        <a:latin typeface="+mn-lt"/>
                      </a:endParaRPr>
                    </a:p>
                    <a:p>
                      <a:pPr algn="ctr"/>
                      <a:endParaRPr lang="cs-CZ" sz="1500" dirty="0">
                        <a:latin typeface="+mn-lt"/>
                        <a:hlinkClick r:id="rId7"/>
                      </a:endParaRPr>
                    </a:p>
                    <a:p>
                      <a:pPr algn="ctr"/>
                      <a:r>
                        <a:rPr lang="cs-CZ" sz="1500" dirty="0">
                          <a:latin typeface="+mn-lt"/>
                          <a:hlinkClick r:id="rId8"/>
                        </a:rPr>
                        <a:t>Tomas.renner@fhs.cuni.cz</a:t>
                      </a:r>
                      <a:r>
                        <a:rPr lang="cs-CZ" sz="150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cs-CZ" sz="1500" dirty="0">
                          <a:latin typeface="+mn-lt"/>
                        </a:rPr>
                        <a:t>Evropské a mezinárodní projekty; Erasmus+,</a:t>
                      </a:r>
                    </a:p>
                    <a:p>
                      <a:pPr algn="ctr"/>
                      <a:endParaRPr lang="cs-CZ" sz="15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>
                          <a:latin typeface="+mn-lt"/>
                        </a:rPr>
                        <a:t>Mgr. Kateřina Kovaříková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+mn-lt"/>
                          <a:hlinkClick r:id="rId9"/>
                        </a:rPr>
                        <a:t>Katerina.kovarikova@fhs.cuni.cz</a:t>
                      </a:r>
                      <a:r>
                        <a:rPr lang="cs-CZ" sz="1400" dirty="0"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latin typeface="+mn-lt"/>
                        </a:rPr>
                        <a:t>Ediční činnost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88206" y="373438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Cambria" panose="02040503050406030204" pitchFamily="18" charset="0"/>
              </a:rPr>
              <a:t>I. Oddělení pro vědu a výzkum a ediční činnost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6" y="4594380"/>
            <a:ext cx="10665278" cy="18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4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II. Webové stránky OVV FHS 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63836" cy="701444"/>
          </a:xfrm>
        </p:spPr>
        <p:txBody>
          <a:bodyPr/>
          <a:lstStyle/>
          <a:p>
            <a:pPr marL="0" indent="0">
              <a:buNone/>
            </a:pPr>
            <a:r>
              <a:rPr lang="cs-CZ" u="sng" dirty="0">
                <a:solidFill>
                  <a:schemeClr val="accent5"/>
                </a:solidFill>
              </a:rPr>
              <a:t>veda.fhs.cuni.cz/</a:t>
            </a:r>
            <a:r>
              <a:rPr lang="cs-CZ" u="sng" dirty="0" err="1">
                <a:solidFill>
                  <a:schemeClr val="accent5"/>
                </a:solidFill>
              </a:rPr>
              <a:t>FHSVEDA-1.html</a:t>
            </a:r>
            <a:endParaRPr lang="cs-CZ" u="sng" dirty="0">
              <a:solidFill>
                <a:schemeClr val="accent5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1729"/>
          <a:stretch/>
        </p:blipFill>
        <p:spPr>
          <a:xfrm>
            <a:off x="6783185" y="1514906"/>
            <a:ext cx="5408815" cy="53430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5"/>
          <a:stretch/>
        </p:blipFill>
        <p:spPr>
          <a:xfrm>
            <a:off x="673851" y="2662006"/>
            <a:ext cx="5737200" cy="28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9191" y="1706252"/>
            <a:ext cx="10515600" cy="4080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000" b="1" dirty="0">
                <a:solidFill>
                  <a:schemeClr val="accent5"/>
                </a:solidFill>
                <a:latin typeface="Cambria" panose="02040503050406030204" pitchFamily="18" charset="0"/>
              </a:rPr>
              <a:t>Zdroje finanční  podpory vědy a výzkumu pro studující Ph.D.</a:t>
            </a:r>
          </a:p>
          <a:p>
            <a:pPr marL="0" indent="0" algn="ctr">
              <a:buNone/>
            </a:pPr>
            <a:r>
              <a:rPr lang="cs-CZ" sz="5000" b="1" dirty="0">
                <a:solidFill>
                  <a:schemeClr val="accent5"/>
                </a:solidFill>
                <a:latin typeface="Cambria" panose="02040503050406030204" pitchFamily="18" charset="0"/>
              </a:rPr>
              <a:t>na FHS UK</a:t>
            </a:r>
            <a:endParaRPr lang="cs-CZ" sz="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6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Dotační programy a granty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690688"/>
            <a:ext cx="7173885" cy="49457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>
                <a:solidFill>
                  <a:srgbClr val="000000"/>
                </a:solidFill>
                <a:latin typeface="Cambria" panose="02040503050406030204" pitchFamily="18" charset="0"/>
              </a:rPr>
              <a:t>Účelové financování:</a:t>
            </a:r>
            <a:r>
              <a:rPr lang="cs-CZ" altLang="cs-CZ" dirty="0"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granty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na konkrétní projekty, pro Ph.D. =&gt;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latin typeface="Cambria" panose="02040503050406030204" pitchFamily="18" charset="0"/>
              </a:rPr>
              <a:t>Grantová agentura UK (GAUK) 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>
                <a:latin typeface="Cambria" panose="02040503050406030204" pitchFamily="18" charset="0"/>
              </a:rPr>
              <a:t>Institucionální financování: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Programy </a:t>
            </a:r>
            <a:r>
              <a:rPr lang="cs-CZ" altLang="cs-CZ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Cooperatio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8" y="1753124"/>
            <a:ext cx="4086630" cy="39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3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GRANTY</a:t>
            </a:r>
            <a:br>
              <a:rPr lang="cs-CZ" b="1" dirty="0">
                <a:latin typeface="Cambria" panose="02040503050406030204" pitchFamily="18" charset="0"/>
              </a:rPr>
            </a:br>
            <a:r>
              <a:rPr lang="cs-CZ" sz="3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Grantová agentura Univerzity Karlovy (GA UK)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cs-CZ" dirty="0">
                <a:latin typeface="Cambria" panose="02040503050406030204" pitchFamily="18" charset="0"/>
              </a:rPr>
              <a:t>Každoroční soutěž studentských </a:t>
            </a:r>
            <a:r>
              <a:rPr lang="cs-CZ" b="1" dirty="0">
                <a:latin typeface="Cambria" panose="02040503050406030204" pitchFamily="18" charset="0"/>
              </a:rPr>
              <a:t>vědeckých</a:t>
            </a:r>
            <a:r>
              <a:rPr lang="cs-CZ" dirty="0">
                <a:latin typeface="Cambria" panose="02040503050406030204" pitchFamily="18" charset="0"/>
              </a:rPr>
              <a:t> projektů</a:t>
            </a:r>
          </a:p>
          <a:p>
            <a:r>
              <a:rPr lang="cs-CZ" dirty="0">
                <a:latin typeface="Cambria" panose="02040503050406030204" pitchFamily="18" charset="0"/>
              </a:rPr>
              <a:t>Relevantní dokumenty: Opatření rektora č. </a:t>
            </a:r>
            <a:r>
              <a:rPr lang="cs-CZ" u="sng" dirty="0">
                <a:solidFill>
                  <a:srgbClr val="0070C0"/>
                </a:solidFill>
                <a:latin typeface="Cambria" panose="02040503050406030204" pitchFamily="18" charset="0"/>
                <a:hlinkClick r:id="rId2"/>
              </a:rPr>
              <a:t>11/2023</a:t>
            </a:r>
            <a:r>
              <a:rPr lang="cs-CZ" dirty="0">
                <a:latin typeface="Cambria" panose="02040503050406030204" pitchFamily="18" charset="0"/>
              </a:rPr>
              <a:t>, </a:t>
            </a:r>
            <a:r>
              <a:rPr lang="cs-CZ" u="sng" dirty="0">
                <a:latin typeface="Cambria" panose="02040503050406030204" pitchFamily="18" charset="0"/>
                <a:hlinkClick r:id="rId3"/>
              </a:rPr>
              <a:t>32/2</a:t>
            </a:r>
            <a:r>
              <a:rPr lang="cs-CZ" u="sng" dirty="0">
                <a:solidFill>
                  <a:srgbClr val="0070C0"/>
                </a:solidFill>
                <a:latin typeface="Cambria" panose="02040503050406030204" pitchFamily="18" charset="0"/>
                <a:hlinkClick r:id="rId3"/>
              </a:rPr>
              <a:t>02</a:t>
            </a:r>
            <a:r>
              <a:rPr lang="cs-CZ" u="sng" dirty="0">
                <a:solidFill>
                  <a:srgbClr val="0070C0"/>
                </a:solidFill>
                <a:latin typeface="Cambria" panose="02040503050406030204" pitchFamily="18" charset="0"/>
              </a:rPr>
              <a:t>5</a:t>
            </a:r>
          </a:p>
          <a:p>
            <a:r>
              <a:rPr lang="cs-CZ" dirty="0">
                <a:latin typeface="Cambria" panose="02040503050406030204" pitchFamily="18" charset="0"/>
              </a:rPr>
              <a:t>Určeno pro studující </a:t>
            </a:r>
            <a:r>
              <a:rPr lang="cs-CZ" b="1" dirty="0">
                <a:latin typeface="Cambria" panose="02040503050406030204" pitchFamily="18" charset="0"/>
              </a:rPr>
              <a:t>magisterských</a:t>
            </a:r>
            <a:r>
              <a:rPr lang="cs-CZ" dirty="0">
                <a:latin typeface="Cambria" panose="02040503050406030204" pitchFamily="18" charset="0"/>
              </a:rPr>
              <a:t> a </a:t>
            </a:r>
            <a:r>
              <a:rPr lang="cs-CZ" b="1" dirty="0">
                <a:latin typeface="Cambria" panose="02040503050406030204" pitchFamily="18" charset="0"/>
              </a:rPr>
              <a:t>doktorských</a:t>
            </a:r>
            <a:r>
              <a:rPr lang="cs-CZ" dirty="0">
                <a:latin typeface="Cambria" panose="02040503050406030204" pitchFamily="18" charset="0"/>
              </a:rPr>
              <a:t> programů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Cambria" panose="02040503050406030204" pitchFamily="18" charset="0"/>
              </a:rPr>
              <a:t>(POZOR! Přihlášku může podat pouze studující ve standardní době studia!)</a:t>
            </a:r>
          </a:p>
          <a:p>
            <a:r>
              <a:rPr lang="cs-CZ" dirty="0">
                <a:latin typeface="Cambria" panose="02040503050406030204" pitchFamily="18" charset="0"/>
              </a:rPr>
              <a:t>Součástí řešitelského kolektivu musí být </a:t>
            </a:r>
            <a:r>
              <a:rPr lang="cs-CZ" b="1" dirty="0">
                <a:latin typeface="Cambria" panose="02040503050406030204" pitchFamily="18" charset="0"/>
              </a:rPr>
              <a:t>vedoucí</a:t>
            </a:r>
            <a:r>
              <a:rPr lang="cs-CZ" dirty="0">
                <a:latin typeface="Cambria" panose="02040503050406030204" pitchFamily="18" charset="0"/>
              </a:rPr>
              <a:t> hlavního řešitele/</a:t>
            </a:r>
            <a:r>
              <a:rPr lang="cs-CZ" dirty="0" err="1">
                <a:latin typeface="Cambria" panose="02040503050406030204" pitchFamily="18" charset="0"/>
              </a:rPr>
              <a:t>ky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Délka projektu 1 – 3 roky; max. 300 tis. Kč ročně (mzdy, stipendia, pobytové náklady, služby, materiál).</a:t>
            </a:r>
          </a:p>
          <a:p>
            <a:r>
              <a:rPr lang="cs-CZ" b="1" dirty="0">
                <a:latin typeface="Cambria" panose="02040503050406030204" pitchFamily="18" charset="0"/>
              </a:rPr>
              <a:t>Výstup projektu: </a:t>
            </a:r>
            <a:r>
              <a:rPr lang="cs-CZ" dirty="0">
                <a:latin typeface="Cambria" panose="02040503050406030204" pitchFamily="18" charset="0"/>
              </a:rPr>
              <a:t>pouze </a:t>
            </a:r>
            <a:r>
              <a:rPr lang="cs-CZ" b="1" dirty="0">
                <a:latin typeface="Cambria" panose="02040503050406030204" pitchFamily="18" charset="0"/>
              </a:rPr>
              <a:t>původní (recenzovaná) publikace přijatá do tisku</a:t>
            </a:r>
            <a:r>
              <a:rPr lang="cs-CZ" dirty="0">
                <a:latin typeface="Cambria" panose="02040503050406030204" pitchFamily="18" charset="0"/>
              </a:rPr>
              <a:t>; V případě sekce C (lékařské vědy) se povinně jedná o publikaci v impaktovaném časopise;</a:t>
            </a:r>
          </a:p>
          <a:p>
            <a:r>
              <a:rPr lang="cs-CZ" dirty="0">
                <a:latin typeface="Cambria" panose="02040503050406030204" pitchFamily="18" charset="0"/>
              </a:rPr>
              <a:t>V případě klinických zkoušek/Práce se zvířaty =&gt; vyjádření </a:t>
            </a:r>
            <a:r>
              <a:rPr lang="cs-CZ" b="1" dirty="0">
                <a:latin typeface="Cambria" panose="02040503050406030204" pitchFamily="18" charset="0"/>
              </a:rPr>
              <a:t>Komise pro etiku ve výzkumu!</a:t>
            </a:r>
          </a:p>
          <a:p>
            <a:pPr marL="0" indent="0">
              <a:buNone/>
            </a:pPr>
            <a:endParaRPr lang="cs-CZ" b="1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25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583" y="365125"/>
            <a:ext cx="10803117" cy="1325563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Grantová agentura Univerzity Karlovy  (GA UK)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>
              <a:latin typeface="Cambria" panose="02040503050406030204" pitchFamily="18" charset="0"/>
            </a:endParaRPr>
          </a:p>
          <a:p>
            <a:r>
              <a:rPr lang="cs-CZ" b="1" dirty="0">
                <a:latin typeface="Cambria" panose="02040503050406030204" pitchFamily="18" charset="0"/>
              </a:rPr>
              <a:t>Předkládání návrhů nových projektů probíhá od 1. října 2025 do </a:t>
            </a:r>
            <a:r>
              <a:rPr lang="cs-CZ" b="1" u="sng" dirty="0">
                <a:solidFill>
                  <a:schemeClr val="tx1"/>
                </a:solidFill>
                <a:latin typeface="Cambria" panose="02040503050406030204" pitchFamily="18" charset="0"/>
              </a:rPr>
              <a:t>29. října 2025</a:t>
            </a: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</a:rPr>
              <a:t>prostřednictvím webové aplikace </a:t>
            </a:r>
            <a:r>
              <a:rPr lang="cs-CZ" dirty="0">
                <a:hlinkClick r:id="rId2"/>
              </a:rPr>
              <a:t>https://is.cuni.cz/webapps/?lang=cs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Seminář pro žadatele </a:t>
            </a:r>
            <a:r>
              <a:rPr lang="cs-CZ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uskuteční </a:t>
            </a:r>
            <a:r>
              <a:rPr lang="cs-CZ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 čtvrtek </a:t>
            </a:r>
            <a:r>
              <a:rPr lang="cs-CZ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října 2025</a:t>
            </a: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 16:00 do 17:30</a:t>
            </a:r>
            <a:r>
              <a:rPr lang="cs-CZ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v budově FHS UK v seminární místnosti </a:t>
            </a:r>
            <a:r>
              <a:rPr lang="cs-CZ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č. 0.31</a:t>
            </a:r>
            <a:r>
              <a:rPr lang="cs-CZ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cs-CZ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Podrobné </a:t>
            </a:r>
            <a:r>
              <a:rPr lang="cs-CZ" dirty="0" err="1">
                <a:latin typeface="Cambria" panose="02040503050406030204" pitchFamily="18" charset="0"/>
              </a:rPr>
              <a:t>info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>
                <a:hlinkClick r:id="rId3"/>
              </a:rPr>
              <a:t>https://veda.fhs.cuni.cz/FHSVEDA-5.html?news=26937&amp;locale=cz</a:t>
            </a:r>
            <a:r>
              <a:rPr lang="cs-CZ" dirty="0"/>
              <a:t> </a:t>
            </a:r>
            <a:endParaRPr lang="cs-CZ" b="1" u="sng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Kontaktní osoba: Mgr. Eva Benešová (</a:t>
            </a:r>
            <a:r>
              <a:rPr lang="cs-CZ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eva.benesova</a:t>
            </a:r>
            <a:r>
              <a:rPr lang="cs-CZ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hlinkClick r:id="rId4"/>
              </a:rPr>
              <a:t>@fhs.cuni.cz</a:t>
            </a:r>
            <a:r>
              <a:rPr lang="cs-CZ" dirty="0">
                <a:latin typeface="Cambria" panose="02040503050406030204" pitchFamily="18" charset="0"/>
              </a:rPr>
              <a:t>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203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1875</Words>
  <Application>Microsoft Office PowerPoint</Application>
  <PresentationFormat>Širokoúhlá obrazovka</PresentationFormat>
  <Paragraphs>220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Motiv Office</vt:lpstr>
      <vt:lpstr>Věda a výzkum na FHS UK základní informace k doktorskému studiu</vt:lpstr>
      <vt:lpstr>FHS UK jako vědecko-výzkumná organizace</vt:lpstr>
      <vt:lpstr>Prezentace aplikace PowerPoint</vt:lpstr>
      <vt:lpstr>I. Oddělení pro vědu a výzkum a ediční činnost</vt:lpstr>
      <vt:lpstr>II. Webové stránky OVV FHS UK</vt:lpstr>
      <vt:lpstr>Prezentace aplikace PowerPoint</vt:lpstr>
      <vt:lpstr>Dotační programy a granty</vt:lpstr>
      <vt:lpstr>GRANTY Grantová agentura Univerzity Karlovy (GA UK)</vt:lpstr>
      <vt:lpstr>Grantová agentura Univerzity Karlovy  (GA UK)</vt:lpstr>
      <vt:lpstr>INSTITUCIONÁLNÍ PODPORA: Programy COOPERATIO</vt:lpstr>
      <vt:lpstr>Program COOPERATIO</vt:lpstr>
      <vt:lpstr>Program COOPERATIO</vt:lpstr>
      <vt:lpstr>INSTITUCIONÁLNÍ PODPORA: Programy COOPERATIO</vt:lpstr>
      <vt:lpstr>Publikační činnost</vt:lpstr>
      <vt:lpstr>Publikace</vt:lpstr>
      <vt:lpstr>Personální identifikátory</vt:lpstr>
      <vt:lpstr>Evidence publikací</vt:lpstr>
      <vt:lpstr>Otevřené publikování</vt:lpstr>
      <vt:lpstr>Predátorské publikování</vt:lpstr>
      <vt:lpstr>Ediční činnost na FHS UK</vt:lpstr>
      <vt:lpstr>Prezentace aplikace PowerPoint</vt:lpstr>
      <vt:lpstr>Etika ve výzkumu na UK</vt:lpstr>
      <vt:lpstr>Komise pro etiku ve výzkumu (KEV) na FHS UK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Věda a výzkum na FHS</dc:title>
  <dc:creator>Karolína Šedivcová</dc:creator>
  <cp:lastModifiedBy>Milada Pajgrtová</cp:lastModifiedBy>
  <cp:revision>131</cp:revision>
  <cp:lastPrinted>2024-09-25T07:21:31Z</cp:lastPrinted>
  <dcterms:created xsi:type="dcterms:W3CDTF">2019-09-02T12:28:40Z</dcterms:created>
  <dcterms:modified xsi:type="dcterms:W3CDTF">2025-09-26T09:29:33Z</dcterms:modified>
</cp:coreProperties>
</file>