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80" r:id="rId5"/>
    <p:sldId id="283" r:id="rId6"/>
    <p:sldId id="285" r:id="rId7"/>
    <p:sldId id="286" r:id="rId8"/>
    <p:sldId id="259" r:id="rId9"/>
    <p:sldId id="287" r:id="rId10"/>
    <p:sldId id="266" r:id="rId11"/>
    <p:sldId id="282" r:id="rId12"/>
    <p:sldId id="264" r:id="rId13"/>
    <p:sldId id="294" r:id="rId14"/>
    <p:sldId id="288" r:id="rId15"/>
    <p:sldId id="289" r:id="rId16"/>
    <p:sldId id="279" r:id="rId17"/>
    <p:sldId id="290" r:id="rId18"/>
    <p:sldId id="265" r:id="rId19"/>
    <p:sldId id="268" r:id="rId20"/>
    <p:sldId id="273" r:id="rId21"/>
    <p:sldId id="272" r:id="rId22"/>
    <p:sldId id="291" r:id="rId23"/>
    <p:sldId id="274" r:id="rId24"/>
    <p:sldId id="269" r:id="rId25"/>
    <p:sldId id="292" r:id="rId26"/>
    <p:sldId id="293" r:id="rId27"/>
    <p:sldId id="277" r:id="rId28"/>
    <p:sldId id="281" r:id="rId29"/>
  </p:sldIdLst>
  <p:sldSz cx="12192000" cy="6858000"/>
  <p:notesSz cx="6858000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živatel" initials="U" lastIdx="8" clrIdx="0">
    <p:extLst>
      <p:ext uri="{19B8F6BF-5375-455C-9EA6-DF929625EA0E}">
        <p15:presenceInfo xmlns:p15="http://schemas.microsoft.com/office/powerpoint/2012/main" userId="bb7754143fbcd29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6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7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81FE-E557-4B1D-B13A-A79F2A483388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69F1-D674-496D-843C-A2EF9F4DB9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723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81FE-E557-4B1D-B13A-A79F2A483388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69F1-D674-496D-843C-A2EF9F4DB9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876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81FE-E557-4B1D-B13A-A79F2A483388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69F1-D674-496D-843C-A2EF9F4DB9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3041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81FE-E557-4B1D-B13A-A79F2A483388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69F1-D674-496D-843C-A2EF9F4DB9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39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81FE-E557-4B1D-B13A-A79F2A483388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69F1-D674-496D-843C-A2EF9F4DB9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4711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81FE-E557-4B1D-B13A-A79F2A483388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69F1-D674-496D-843C-A2EF9F4DB9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629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81FE-E557-4B1D-B13A-A79F2A483388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69F1-D674-496D-843C-A2EF9F4DB9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153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81FE-E557-4B1D-B13A-A79F2A483388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69F1-D674-496D-843C-A2EF9F4DB9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4745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81FE-E557-4B1D-B13A-A79F2A483388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69F1-D674-496D-843C-A2EF9F4DB9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5623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81FE-E557-4B1D-B13A-A79F2A483388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69F1-D674-496D-843C-A2EF9F4DB9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3385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81FE-E557-4B1D-B13A-A79F2A483388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69F1-D674-496D-843C-A2EF9F4DB9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2534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781FE-E557-4B1D-B13A-A79F2A483388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169F1-D674-496D-843C-A2EF9F4DB9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950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uni.cz/UK-9177.html" TargetMode="External"/><Relationship Id="rId2" Type="http://schemas.openxmlformats.org/officeDocument/2006/relationships/hyperlink" Target="https://cuni.cz/UK-9850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uni.cz/UK-8906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uni.cz/UK-2446.html" TargetMode="External"/><Relationship Id="rId2" Type="http://schemas.openxmlformats.org/officeDocument/2006/relationships/hyperlink" Target="https://is.cuni.cz/webapps/?lang=c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an.belonoznik@fhs.cuni.cz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renata.wilflingova@fhs.cuni.cz" TargetMode="External"/><Relationship Id="rId2" Type="http://schemas.openxmlformats.org/officeDocument/2006/relationships/hyperlink" Target="mailto:jan.belonoznik@fhs.cuni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veda.fhs.cuni.cz/FHSVEDA-36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va.benesova@fhs.cuni.cz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knihovna.cuni.cz/identifikatory/" TargetMode="External"/><Relationship Id="rId2" Type="http://schemas.openxmlformats.org/officeDocument/2006/relationships/hyperlink" Target="https://veda.fhs.cuni.cz/FHSVEDA-82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-veda.is.cuni.cz/idp/Authn/UserPassword" TargetMode="External"/><Relationship Id="rId2" Type="http://schemas.openxmlformats.org/officeDocument/2006/relationships/hyperlink" Target="https://veda.fhs.cuni.cz/FHSVEDA-44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yzkum.cz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knihovna.fhs.cuni.cz/KFHS-82.html" TargetMode="External"/><Relationship Id="rId2" Type="http://schemas.openxmlformats.org/officeDocument/2006/relationships/hyperlink" Target="https://veda.fhs.cuni.cz/FHSVEDA-77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veda.fhs.cuni.cz/FHSVEDA-78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fhs.cuni.cz/FHS-1313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science.cuni.cz/OSCI-36.html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renata.wilflingerova@fhs.cuni.cz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veda@fhs.cuni.cz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hs.cuni.cz/FHS-11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mailto:gabriela.malkova@fhs.cuni.cz" TargetMode="External"/><Relationship Id="rId7" Type="http://schemas.openxmlformats.org/officeDocument/2006/relationships/hyperlink" Target="mailto:renata.wilflingova@fhs.cuni.cz" TargetMode="External"/><Relationship Id="rId2" Type="http://schemas.openxmlformats.org/officeDocument/2006/relationships/hyperlink" Target="mailto:veda@fhs.cuni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mal.Klimtova@fhs.cuni.cz" TargetMode="External"/><Relationship Id="rId5" Type="http://schemas.openxmlformats.org/officeDocument/2006/relationships/hyperlink" Target="mailto:eva.Benesova@fhs.cuni.cz" TargetMode="External"/><Relationship Id="rId4" Type="http://schemas.openxmlformats.org/officeDocument/2006/relationships/hyperlink" Target="mailto:Jan.belonoznik@fhs.cuni.cz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veda.fhs.cuni.cz/FHSVEDA-1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05050" y="2207077"/>
            <a:ext cx="9225415" cy="3229895"/>
          </a:xfrm>
        </p:spPr>
        <p:txBody>
          <a:bodyPr>
            <a:normAutofit/>
          </a:bodyPr>
          <a:lstStyle/>
          <a:p>
            <a:r>
              <a:rPr lang="cs-CZ" sz="7200" b="1" dirty="0" smtClean="0">
                <a:latin typeface="Cambria" panose="02040503050406030204" pitchFamily="18" charset="0"/>
              </a:rPr>
              <a:t>Věda a výzkum na FHS UK</a:t>
            </a:r>
            <a:br>
              <a:rPr lang="cs-CZ" sz="7200" b="1" dirty="0" smtClean="0">
                <a:latin typeface="Cambria" panose="02040503050406030204" pitchFamily="18" charset="0"/>
              </a:rPr>
            </a:br>
            <a:r>
              <a:rPr lang="cs-CZ" sz="3600" b="1" dirty="0" smtClean="0">
                <a:latin typeface="Cambria" panose="02040503050406030204" pitchFamily="18" charset="0"/>
              </a:rPr>
              <a:t>základní informace k doktorskému studiu</a:t>
            </a:r>
            <a:endParaRPr lang="cs-CZ" sz="3600" b="1" dirty="0">
              <a:latin typeface="Cambria" panose="020405030504060302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6461" y="6080165"/>
            <a:ext cx="11859491" cy="638299"/>
          </a:xfrm>
        </p:spPr>
        <p:txBody>
          <a:bodyPr/>
          <a:lstStyle/>
          <a:p>
            <a:pPr algn="r"/>
            <a:r>
              <a:rPr lang="cs-CZ" dirty="0" smtClean="0">
                <a:latin typeface="Cambria" panose="02040503050406030204" pitchFamily="18" charset="0"/>
              </a:rPr>
              <a:t>22. 9. 2022</a:t>
            </a:r>
            <a:endParaRPr lang="cs-CZ" dirty="0"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39" y="225878"/>
            <a:ext cx="640842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GRANTY</a:t>
            </a:r>
            <a:r>
              <a:rPr lang="cs-CZ" b="1" dirty="0" smtClean="0">
                <a:latin typeface="Cambria" panose="02040503050406030204" pitchFamily="18" charset="0"/>
              </a:rPr>
              <a:t/>
            </a:r>
            <a:br>
              <a:rPr lang="cs-CZ" b="1" dirty="0" smtClean="0">
                <a:latin typeface="Cambria" panose="02040503050406030204" pitchFamily="18" charset="0"/>
              </a:rPr>
            </a:br>
            <a:r>
              <a:rPr lang="cs-CZ" sz="38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Grantová agentura Univerzity Karlovy (GA UK)</a:t>
            </a:r>
            <a:endParaRPr lang="cs-CZ" sz="38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cs-CZ" dirty="0" smtClean="0">
                <a:latin typeface="Cambria" panose="02040503050406030204" pitchFamily="18" charset="0"/>
              </a:rPr>
              <a:t>Každoroční soutěž studentských </a:t>
            </a:r>
            <a:r>
              <a:rPr lang="cs-CZ" b="1" dirty="0" smtClean="0">
                <a:latin typeface="Cambria" panose="02040503050406030204" pitchFamily="18" charset="0"/>
              </a:rPr>
              <a:t>vědeckých</a:t>
            </a:r>
            <a:r>
              <a:rPr lang="cs-CZ" dirty="0" smtClean="0">
                <a:latin typeface="Cambria" panose="02040503050406030204" pitchFamily="18" charset="0"/>
              </a:rPr>
              <a:t> projektů</a:t>
            </a:r>
          </a:p>
          <a:p>
            <a:r>
              <a:rPr lang="cs-CZ" dirty="0" smtClean="0">
                <a:latin typeface="Cambria" panose="02040503050406030204" pitchFamily="18" charset="0"/>
              </a:rPr>
              <a:t>Relevantní dokumenty: OR č. </a:t>
            </a:r>
            <a:r>
              <a:rPr lang="cs-CZ" u="sng" dirty="0" smtClean="0">
                <a:solidFill>
                  <a:srgbClr val="0070C0"/>
                </a:solidFill>
                <a:latin typeface="Cambria" panose="02040503050406030204" pitchFamily="18" charset="0"/>
                <a:hlinkClick r:id="rId2"/>
              </a:rPr>
              <a:t>25/20</a:t>
            </a:r>
            <a:r>
              <a:rPr lang="cs-CZ" u="sng" dirty="0" smtClean="0">
                <a:solidFill>
                  <a:srgbClr val="0070C0"/>
                </a:solidFill>
                <a:latin typeface="Cambria" panose="02040503050406030204" pitchFamily="18" charset="0"/>
              </a:rPr>
              <a:t>22</a:t>
            </a:r>
            <a:r>
              <a:rPr lang="cs-CZ" dirty="0" smtClean="0">
                <a:latin typeface="Cambria" panose="02040503050406030204" pitchFamily="18" charset="0"/>
              </a:rPr>
              <a:t>, </a:t>
            </a:r>
            <a:r>
              <a:rPr lang="cs-CZ" u="sng" dirty="0" smtClean="0">
                <a:latin typeface="Cambria" panose="02040503050406030204" pitchFamily="18" charset="0"/>
                <a:hlinkClick r:id="rId3"/>
              </a:rPr>
              <a:t>35/2</a:t>
            </a:r>
            <a:r>
              <a:rPr lang="cs-CZ" u="sng" dirty="0" smtClean="0">
                <a:solidFill>
                  <a:srgbClr val="0070C0"/>
                </a:solidFill>
                <a:latin typeface="Cambria" panose="02040503050406030204" pitchFamily="18" charset="0"/>
                <a:hlinkClick r:id="rId3"/>
              </a:rPr>
              <a:t>0</a:t>
            </a:r>
            <a:r>
              <a:rPr lang="cs-CZ" u="sng" dirty="0" smtClean="0">
                <a:solidFill>
                  <a:srgbClr val="0070C0"/>
                </a:solidFill>
                <a:latin typeface="Cambria" panose="02040503050406030204" pitchFamily="18" charset="0"/>
              </a:rPr>
              <a:t>21</a:t>
            </a:r>
            <a:r>
              <a:rPr lang="cs-CZ" dirty="0" smtClean="0">
                <a:latin typeface="Cambria" panose="02040503050406030204" pitchFamily="18" charset="0"/>
              </a:rPr>
              <a:t>, </a:t>
            </a:r>
            <a:r>
              <a:rPr lang="cs-CZ" dirty="0" smtClean="0">
                <a:latin typeface="Cambria" panose="02040503050406030204" pitchFamily="18" charset="0"/>
                <a:hlinkClick r:id="rId4"/>
              </a:rPr>
              <a:t>Grantový řád UK</a:t>
            </a:r>
            <a:endParaRPr lang="cs-CZ" dirty="0" smtClean="0">
              <a:latin typeface="Cambria" panose="02040503050406030204" pitchFamily="18" charset="0"/>
            </a:endParaRPr>
          </a:p>
          <a:p>
            <a:r>
              <a:rPr lang="cs-CZ" dirty="0" smtClean="0">
                <a:latin typeface="Cambria" panose="02040503050406030204" pitchFamily="18" charset="0"/>
              </a:rPr>
              <a:t>Určeno pro studující </a:t>
            </a:r>
            <a:r>
              <a:rPr lang="cs-CZ" b="1" dirty="0" smtClean="0">
                <a:latin typeface="Cambria" panose="02040503050406030204" pitchFamily="18" charset="0"/>
              </a:rPr>
              <a:t>magisterských</a:t>
            </a:r>
            <a:r>
              <a:rPr lang="cs-CZ" dirty="0" smtClean="0">
                <a:latin typeface="Cambria" panose="02040503050406030204" pitchFamily="18" charset="0"/>
              </a:rPr>
              <a:t> a </a:t>
            </a:r>
            <a:r>
              <a:rPr lang="cs-CZ" b="1" dirty="0" smtClean="0">
                <a:latin typeface="Cambria" panose="02040503050406030204" pitchFamily="18" charset="0"/>
              </a:rPr>
              <a:t>doktorských</a:t>
            </a:r>
            <a:r>
              <a:rPr lang="cs-CZ" dirty="0" smtClean="0">
                <a:latin typeface="Cambria" panose="02040503050406030204" pitchFamily="18" charset="0"/>
              </a:rPr>
              <a:t> programů 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  <a:latin typeface="Cambria" panose="02040503050406030204" pitchFamily="18" charset="0"/>
              </a:rPr>
              <a:t>(POZOR! Přihlášku může podat pouze studující ve standardní době studia!)</a:t>
            </a:r>
          </a:p>
          <a:p>
            <a:r>
              <a:rPr lang="cs-CZ" dirty="0" smtClean="0">
                <a:latin typeface="Cambria" panose="02040503050406030204" pitchFamily="18" charset="0"/>
              </a:rPr>
              <a:t>Součástí řešitelského kolektivu musí být </a:t>
            </a:r>
            <a:r>
              <a:rPr lang="cs-CZ" b="1" dirty="0" smtClean="0">
                <a:latin typeface="Cambria" panose="02040503050406030204" pitchFamily="18" charset="0"/>
              </a:rPr>
              <a:t>vedoucí</a:t>
            </a:r>
            <a:r>
              <a:rPr lang="cs-CZ" dirty="0" smtClean="0">
                <a:latin typeface="Cambria" panose="02040503050406030204" pitchFamily="18" charset="0"/>
              </a:rPr>
              <a:t> hlavního řešitele/</a:t>
            </a:r>
            <a:r>
              <a:rPr lang="cs-CZ" dirty="0" err="1" smtClean="0">
                <a:latin typeface="Cambria" panose="02040503050406030204" pitchFamily="18" charset="0"/>
              </a:rPr>
              <a:t>ky</a:t>
            </a:r>
            <a:endParaRPr lang="cs-CZ" dirty="0" smtClean="0">
              <a:latin typeface="Cambria" panose="02040503050406030204" pitchFamily="18" charset="0"/>
            </a:endParaRPr>
          </a:p>
          <a:p>
            <a:r>
              <a:rPr lang="cs-CZ" dirty="0" smtClean="0">
                <a:latin typeface="Cambria" panose="02040503050406030204" pitchFamily="18" charset="0"/>
              </a:rPr>
              <a:t>Délka projektu 1 – 3 roky; max. 300 tis. Kč ročně (mzdy, stipendia, pobytové náklady, služby, materiál).</a:t>
            </a:r>
          </a:p>
          <a:p>
            <a:r>
              <a:rPr lang="cs-CZ" b="1" dirty="0" smtClean="0">
                <a:latin typeface="Cambria" panose="02040503050406030204" pitchFamily="18" charset="0"/>
              </a:rPr>
              <a:t>Výstup projektu</a:t>
            </a:r>
            <a:r>
              <a:rPr lang="cs-CZ" b="1" dirty="0">
                <a:latin typeface="Cambria" panose="02040503050406030204" pitchFamily="18" charset="0"/>
              </a:rPr>
              <a:t>: </a:t>
            </a:r>
            <a:r>
              <a:rPr lang="cs-CZ" dirty="0">
                <a:latin typeface="Cambria" panose="02040503050406030204" pitchFamily="18" charset="0"/>
              </a:rPr>
              <a:t>pouze </a:t>
            </a:r>
            <a:r>
              <a:rPr lang="cs-CZ" b="1" dirty="0" smtClean="0">
                <a:latin typeface="Cambria" panose="02040503050406030204" pitchFamily="18" charset="0"/>
              </a:rPr>
              <a:t>původní (recenzovaná) publikace </a:t>
            </a:r>
            <a:r>
              <a:rPr lang="cs-CZ" b="1" dirty="0">
                <a:latin typeface="Cambria" panose="02040503050406030204" pitchFamily="18" charset="0"/>
              </a:rPr>
              <a:t>přijatá do </a:t>
            </a:r>
            <a:r>
              <a:rPr lang="cs-CZ" b="1" dirty="0" smtClean="0">
                <a:latin typeface="Cambria" panose="02040503050406030204" pitchFamily="18" charset="0"/>
              </a:rPr>
              <a:t>tisku</a:t>
            </a:r>
            <a:r>
              <a:rPr lang="cs-CZ" dirty="0">
                <a:latin typeface="Cambria" panose="02040503050406030204" pitchFamily="18" charset="0"/>
              </a:rPr>
              <a:t>;</a:t>
            </a:r>
            <a:r>
              <a:rPr lang="cs-CZ" dirty="0" smtClean="0">
                <a:latin typeface="Cambria" panose="02040503050406030204" pitchFamily="18" charset="0"/>
              </a:rPr>
              <a:t> V </a:t>
            </a:r>
            <a:r>
              <a:rPr lang="cs-CZ" dirty="0">
                <a:latin typeface="Cambria" panose="02040503050406030204" pitchFamily="18" charset="0"/>
              </a:rPr>
              <a:t>případě sekce </a:t>
            </a:r>
            <a:r>
              <a:rPr lang="cs-CZ" dirty="0" smtClean="0">
                <a:latin typeface="Cambria" panose="02040503050406030204" pitchFamily="18" charset="0"/>
              </a:rPr>
              <a:t>C (lékařské vědy) se povinně </a:t>
            </a:r>
            <a:r>
              <a:rPr lang="cs-CZ" dirty="0">
                <a:latin typeface="Cambria" panose="02040503050406030204" pitchFamily="18" charset="0"/>
              </a:rPr>
              <a:t>jedná o publikaci v impaktovaném časopise;</a:t>
            </a:r>
            <a:endParaRPr lang="cs-CZ" dirty="0" smtClean="0">
              <a:latin typeface="Cambria" panose="02040503050406030204" pitchFamily="18" charset="0"/>
            </a:endParaRPr>
          </a:p>
          <a:p>
            <a:r>
              <a:rPr lang="cs-CZ" dirty="0" smtClean="0">
                <a:latin typeface="Cambria" panose="02040503050406030204" pitchFamily="18" charset="0"/>
              </a:rPr>
              <a:t>V případě </a:t>
            </a:r>
            <a:r>
              <a:rPr lang="cs-CZ" dirty="0">
                <a:latin typeface="Cambria" panose="02040503050406030204" pitchFamily="18" charset="0"/>
              </a:rPr>
              <a:t>k</a:t>
            </a:r>
            <a:r>
              <a:rPr lang="cs-CZ" dirty="0" smtClean="0">
                <a:latin typeface="Cambria" panose="02040503050406030204" pitchFamily="18" charset="0"/>
              </a:rPr>
              <a:t>linických zkoušek/Práce se zvířaty =&gt; vyjádření </a:t>
            </a:r>
            <a:r>
              <a:rPr lang="cs-CZ" b="1" dirty="0" smtClean="0">
                <a:latin typeface="Cambria" panose="02040503050406030204" pitchFamily="18" charset="0"/>
              </a:rPr>
              <a:t>Komise pro etiku ve výzkumu!</a:t>
            </a:r>
          </a:p>
          <a:p>
            <a:r>
              <a:rPr lang="cs-CZ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Sledujte web OVV. Každoročně je v době vyhlášení soutěže organizováno školení k přípravě žádosti!!! </a:t>
            </a:r>
          </a:p>
          <a:p>
            <a:pPr marL="0" indent="0">
              <a:buNone/>
            </a:pPr>
            <a:endParaRPr lang="cs-CZ" b="1" dirty="0" smtClean="0">
              <a:latin typeface="Cambria" panose="020405030504060302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625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7583" y="365125"/>
            <a:ext cx="10803117" cy="1325563"/>
          </a:xfrm>
        </p:spPr>
        <p:txBody>
          <a:bodyPr>
            <a:normAutofit/>
          </a:bodyPr>
          <a:lstStyle/>
          <a:p>
            <a:r>
              <a:rPr lang="cs-CZ" sz="38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Grantová agentura Univerzity Karlovy  (GA UK)</a:t>
            </a:r>
            <a:endParaRPr lang="cs-CZ" sz="38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cs-CZ" b="1" dirty="0" smtClean="0">
              <a:latin typeface="Cambria" panose="02040503050406030204" pitchFamily="18" charset="0"/>
            </a:endParaRPr>
          </a:p>
          <a:p>
            <a:r>
              <a:rPr lang="cs-CZ" b="1" dirty="0" smtClean="0">
                <a:latin typeface="Cambria" panose="02040503050406030204" pitchFamily="18" charset="0"/>
              </a:rPr>
              <a:t>Předkládání návrhů nových projektů od 3. října 2022 do </a:t>
            </a:r>
            <a:r>
              <a:rPr lang="cs-CZ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1. listopadu 2022</a:t>
            </a:r>
            <a:r>
              <a:rPr lang="cs-CZ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cs-CZ" dirty="0" smtClean="0">
                <a:latin typeface="Cambria" panose="02040503050406030204" pitchFamily="18" charset="0"/>
              </a:rPr>
              <a:t>prostřednictvím webové aplikace </a:t>
            </a:r>
            <a:r>
              <a:rPr lang="cs-CZ" dirty="0">
                <a:hlinkClick r:id="rId2"/>
              </a:rPr>
              <a:t>https://is.cuni.cz/webapps/?lang=cs</a:t>
            </a:r>
            <a:endParaRPr lang="cs-CZ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cs-CZ" b="1" dirty="0" smtClean="0">
                <a:latin typeface="Cambria" panose="02040503050406030204" pitchFamily="18" charset="0"/>
              </a:rPr>
              <a:t>Podrobné </a:t>
            </a:r>
            <a:r>
              <a:rPr lang="cs-CZ" b="1" dirty="0" err="1" smtClean="0">
                <a:latin typeface="Cambria" panose="02040503050406030204" pitchFamily="18" charset="0"/>
              </a:rPr>
              <a:t>info</a:t>
            </a:r>
            <a:r>
              <a:rPr lang="cs-CZ" b="1" dirty="0" smtClean="0">
                <a:latin typeface="Cambria" panose="02040503050406030204" pitchFamily="18" charset="0"/>
              </a:rPr>
              <a:t> viz: </a:t>
            </a:r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cuni.cz/UK-2446.html</a:t>
            </a:r>
            <a:endParaRPr lang="cs-CZ" dirty="0" smtClean="0"/>
          </a:p>
          <a:p>
            <a:pPr marL="0" indent="0">
              <a:buNone/>
            </a:pPr>
            <a:endParaRPr lang="cs-CZ" b="1" u="sng" dirty="0">
              <a:latin typeface="Cambria" panose="02040503050406030204" pitchFamily="18" charset="0"/>
            </a:endParaRPr>
          </a:p>
          <a:p>
            <a:r>
              <a:rPr lang="cs-CZ" dirty="0" smtClean="0">
                <a:latin typeface="Cambria" panose="02040503050406030204" pitchFamily="18" charset="0"/>
              </a:rPr>
              <a:t>Kontaktní </a:t>
            </a:r>
            <a:r>
              <a:rPr lang="cs-CZ" dirty="0">
                <a:latin typeface="Cambria" panose="02040503050406030204" pitchFamily="18" charset="0"/>
              </a:rPr>
              <a:t>osoba: </a:t>
            </a:r>
            <a:r>
              <a:rPr lang="cs-CZ" dirty="0" smtClean="0">
                <a:latin typeface="Cambria" panose="02040503050406030204" pitchFamily="18" charset="0"/>
              </a:rPr>
              <a:t>Mgr. Eva Benešová (</a:t>
            </a:r>
            <a:r>
              <a:rPr lang="cs-CZ" u="sng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eva.benesova</a:t>
            </a:r>
            <a:r>
              <a:rPr lang="cs-CZ" u="sng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hlinkClick r:id="rId4"/>
              </a:rPr>
              <a:t>@fhs.cuni.cz</a:t>
            </a:r>
            <a:r>
              <a:rPr lang="cs-CZ" dirty="0" smtClean="0">
                <a:latin typeface="Cambria" panose="02040503050406030204" pitchFamily="18" charset="0"/>
              </a:rPr>
              <a:t>) </a:t>
            </a:r>
            <a:endParaRPr lang="cs-CZ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320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INSTITUCIONÁLNÍ PODPORA:</a:t>
            </a:r>
            <a:r>
              <a:rPr lang="cs-CZ" b="1" dirty="0" smtClean="0">
                <a:latin typeface="Cambria" panose="02040503050406030204" pitchFamily="18" charset="0"/>
              </a:rPr>
              <a:t/>
            </a:r>
            <a:br>
              <a:rPr lang="cs-CZ" b="1" dirty="0" smtClean="0">
                <a:latin typeface="Cambria" panose="02040503050406030204" pitchFamily="18" charset="0"/>
              </a:rPr>
            </a:b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Programy COOPERATIO</a:t>
            </a:r>
            <a:endParaRPr lang="cs-CZ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1901" y="2234152"/>
            <a:ext cx="10648950" cy="462384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000" dirty="0" smtClean="0">
                <a:latin typeface="Cambria" panose="02040503050406030204" pitchFamily="18" charset="0"/>
              </a:rPr>
              <a:t>Dotační programy MŠMT, které získává UK pro podporu akademických pracovníků a pracovnic a doktorandských studujících. </a:t>
            </a:r>
          </a:p>
          <a:p>
            <a:r>
              <a:rPr lang="cs-CZ" sz="2000" dirty="0" smtClean="0">
                <a:latin typeface="Cambria" panose="02040503050406030204" pitchFamily="18" charset="0"/>
              </a:rPr>
              <a:t>Nejedná se o grantový program, ale o nástroj dílčí, jednorázové či mimořádní podpory vědecké a tvůrčí činnosti. Ideálně jako podpora tam, kde nestačí stipendium </a:t>
            </a:r>
          </a:p>
          <a:p>
            <a:r>
              <a:rPr lang="cs-CZ" sz="2000" dirty="0" smtClean="0">
                <a:latin typeface="Cambria" panose="02040503050406030204" pitchFamily="18" charset="0"/>
              </a:rPr>
              <a:t>Doktorandští studující tento dotační fond mohou využívat:</a:t>
            </a:r>
          </a:p>
          <a:p>
            <a:pPr lvl="1"/>
            <a:r>
              <a:rPr lang="cs-CZ" sz="2000" dirty="0" smtClean="0">
                <a:latin typeface="Cambria" panose="02040503050406030204" pitchFamily="18" charset="0"/>
              </a:rPr>
              <a:t>V odůvodněných </a:t>
            </a:r>
            <a:r>
              <a:rPr lang="cs-CZ" sz="2000" dirty="0">
                <a:latin typeface="Cambria" panose="02040503050406030204" pitchFamily="18" charset="0"/>
              </a:rPr>
              <a:t>případech pro podporu </a:t>
            </a:r>
            <a:r>
              <a:rPr lang="cs-CZ" sz="2000" dirty="0" smtClean="0">
                <a:latin typeface="Cambria" panose="02040503050406030204" pitchFamily="18" charset="0"/>
              </a:rPr>
              <a:t>realizace dizertačního výzkumu </a:t>
            </a:r>
            <a:r>
              <a:rPr lang="cs-CZ" sz="2000" dirty="0">
                <a:latin typeface="Cambria" panose="02040503050406030204" pitchFamily="18" charset="0"/>
              </a:rPr>
              <a:t>(např. nákup specifických pomůcek nebo materiálu)</a:t>
            </a:r>
          </a:p>
          <a:p>
            <a:pPr lvl="1"/>
            <a:r>
              <a:rPr lang="cs-CZ" sz="2000" dirty="0">
                <a:latin typeface="Cambria" panose="02040503050406030204" pitchFamily="18" charset="0"/>
              </a:rPr>
              <a:t>V odůvodněných </a:t>
            </a:r>
            <a:r>
              <a:rPr lang="cs-CZ" sz="2000" dirty="0" smtClean="0">
                <a:latin typeface="Cambria" panose="02040503050406030204" pitchFamily="18" charset="0"/>
              </a:rPr>
              <a:t>případech </a:t>
            </a:r>
            <a:r>
              <a:rPr lang="cs-CZ" sz="2000" dirty="0">
                <a:latin typeface="Cambria" panose="02040503050406030204" pitchFamily="18" charset="0"/>
              </a:rPr>
              <a:t>i jako </a:t>
            </a:r>
            <a:r>
              <a:rPr lang="cs-CZ" sz="2000" dirty="0" smtClean="0">
                <a:latin typeface="Cambria" panose="02040503050406030204" pitchFamily="18" charset="0"/>
              </a:rPr>
              <a:t>podporu výjezdů na konferenci </a:t>
            </a:r>
            <a:endParaRPr lang="cs-CZ" sz="2000" dirty="0">
              <a:latin typeface="Cambria" panose="02040503050406030204" pitchFamily="18" charset="0"/>
            </a:endParaRPr>
          </a:p>
          <a:p>
            <a:pPr lvl="1"/>
            <a:r>
              <a:rPr lang="cs-CZ" sz="2000" dirty="0" smtClean="0">
                <a:latin typeface="Cambria" panose="02040503050406030204" pitchFamily="18" charset="0"/>
              </a:rPr>
              <a:t>Přednostně slouží podpoře ve fázi </a:t>
            </a:r>
            <a:r>
              <a:rPr lang="cs-CZ" sz="2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přípravy publikačních výstupů </a:t>
            </a:r>
            <a:r>
              <a:rPr lang="cs-CZ" sz="2000" dirty="0" smtClean="0">
                <a:latin typeface="Cambria" panose="02040503050406030204" pitchFamily="18" charset="0"/>
              </a:rPr>
              <a:t>(korektury, podpora otevřeného publikování, úhrady služeb spojených s přípravou publikačního výstupu apod.) podpora konferenčních výstupů</a:t>
            </a:r>
          </a:p>
        </p:txBody>
      </p:sp>
    </p:spTree>
    <p:extLst>
      <p:ext uri="{BB962C8B-B14F-4D97-AF65-F5344CB8AC3E}">
        <p14:creationId xmlns:p14="http://schemas.microsoft.com/office/powerpoint/2010/main" val="177720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INSTITUCIONÁLNÍ PODPORA:</a:t>
            </a:r>
            <a:r>
              <a:rPr lang="cs-CZ" b="1" dirty="0">
                <a:latin typeface="Cambria" panose="02040503050406030204" pitchFamily="18" charset="0"/>
              </a:rPr>
              <a:t/>
            </a:r>
            <a:br>
              <a:rPr lang="cs-CZ" b="1" dirty="0">
                <a:latin typeface="Cambria" panose="02040503050406030204" pitchFamily="18" charset="0"/>
              </a:rPr>
            </a:b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Programy COOPERATIO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2466" y="2369420"/>
            <a:ext cx="3586113" cy="448858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latin typeface="Cambria" panose="02040503050406030204" pitchFamily="18" charset="0"/>
              </a:rPr>
              <a:t>Cooperatio vás spojuje s akademickými </a:t>
            </a:r>
            <a:r>
              <a:rPr lang="cs-CZ" sz="2000" dirty="0" smtClean="0">
                <a:latin typeface="Cambria" panose="02040503050406030204" pitchFamily="18" charset="0"/>
              </a:rPr>
              <a:t>pracovníky a pracovnicemi, </a:t>
            </a:r>
            <a:r>
              <a:rPr lang="cs-CZ" sz="2000" dirty="0">
                <a:latin typeface="Cambria" panose="02040503050406030204" pitchFamily="18" charset="0"/>
              </a:rPr>
              <a:t>kteří se  na FHS UK věnují rozvoji vědní disciplíny, ve které je realizováno vaše studium. </a:t>
            </a:r>
            <a:r>
              <a:rPr lang="cs-CZ" sz="2000" dirty="0" smtClean="0">
                <a:latin typeface="Cambria" panose="02040503050406030204" pitchFamily="18" charset="0"/>
              </a:rPr>
              <a:t>Každý/á doktorand/</a:t>
            </a:r>
            <a:r>
              <a:rPr lang="cs-CZ" sz="2000" dirty="0" err="1" smtClean="0">
                <a:latin typeface="Cambria" panose="02040503050406030204" pitchFamily="18" charset="0"/>
              </a:rPr>
              <a:t>ka</a:t>
            </a:r>
            <a:r>
              <a:rPr lang="cs-CZ" sz="2000" dirty="0" smtClean="0">
                <a:latin typeface="Cambria" panose="02040503050406030204" pitchFamily="18" charset="0"/>
              </a:rPr>
              <a:t> </a:t>
            </a:r>
            <a:r>
              <a:rPr lang="cs-CZ" sz="2000" b="1" dirty="0" smtClean="0">
                <a:latin typeface="Cambria" panose="02040503050406030204" pitchFamily="18" charset="0"/>
              </a:rPr>
              <a:t>přísluší určité </a:t>
            </a:r>
            <a:r>
              <a:rPr lang="cs-CZ" sz="2000" b="1" dirty="0">
                <a:latin typeface="Cambria" panose="02040503050406030204" pitchFamily="18" charset="0"/>
              </a:rPr>
              <a:t>vědní oblasti </a:t>
            </a:r>
            <a:r>
              <a:rPr lang="cs-CZ" sz="2000" dirty="0">
                <a:latin typeface="Cambria" panose="02040503050406030204" pitchFamily="18" charset="0"/>
              </a:rPr>
              <a:t>programu </a:t>
            </a:r>
            <a:r>
              <a:rPr lang="cs-CZ" sz="2000" dirty="0" smtClean="0">
                <a:latin typeface="Cambria" panose="02040503050406030204" pitchFamily="18" charset="0"/>
              </a:rPr>
              <a:t>Cooperatio: </a:t>
            </a:r>
          </a:p>
          <a:p>
            <a:pPr marL="0" indent="0" algn="ctr">
              <a:buNone/>
            </a:pPr>
            <a:r>
              <a:rPr lang="cs-CZ" sz="2200" u="sng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veda.fhs.cuni.cz/</a:t>
            </a:r>
            <a:r>
              <a:rPr lang="cs-CZ" sz="2200" u="sng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FHSVEDA-204.html</a:t>
            </a:r>
            <a:endParaRPr lang="cs-CZ" sz="22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6" y="1854214"/>
            <a:ext cx="7766957" cy="449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36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Organizační struktura programu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Cooperatio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 FHS UK </a:t>
            </a:r>
            <a:endParaRPr lang="cs-CZ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Strategické priority</a:t>
            </a:r>
          </a:p>
          <a:p>
            <a:r>
              <a:rPr lang="cs-CZ" dirty="0" smtClean="0"/>
              <a:t>„Celofakultní“ fond pro podporu vědecké a tvůrčí činnosti</a:t>
            </a:r>
          </a:p>
          <a:p>
            <a:r>
              <a:rPr lang="cs-CZ" dirty="0" smtClean="0"/>
              <a:t>Určeno primárně pro podporu procesu vzniku </a:t>
            </a:r>
            <a:r>
              <a:rPr lang="cs-CZ" b="1" dirty="0" smtClean="0"/>
              <a:t>publikačních výstupů </a:t>
            </a:r>
            <a:r>
              <a:rPr lang="cs-CZ" dirty="0" smtClean="0"/>
              <a:t>vědecké činnosti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Katedrové fondy</a:t>
            </a:r>
            <a:r>
              <a:rPr lang="cs-CZ" b="1" dirty="0"/>
              <a:t> </a:t>
            </a:r>
            <a:r>
              <a:rPr lang="cs-CZ" b="1" dirty="0" smtClean="0"/>
              <a:t>(fondy Vědních skupin)</a:t>
            </a:r>
          </a:p>
          <a:p>
            <a:r>
              <a:rPr lang="cs-CZ" dirty="0" smtClean="0"/>
              <a:t>Preferovaný formát podpory (co podporují) definují grémia vědních oblastí složená ze členů Rady vědní oblasti a vedoucího příslušné katedry FHS UK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6234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Cooperatio: administrativní podpora</a:t>
            </a:r>
            <a:endParaRPr lang="cs-CZ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736076" y="3007150"/>
            <a:ext cx="3308023" cy="38508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Kontakty na OVV</a:t>
            </a:r>
            <a:r>
              <a:rPr lang="cs-CZ" sz="2000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 (základní informace a administrativa):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000" u="sng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Ing. Jan Bělonožník </a:t>
            </a:r>
            <a:r>
              <a:rPr lang="cs-CZ" sz="2000" dirty="0" smtClean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jan.belonoznik@fhs.cuni.cz</a:t>
            </a:r>
            <a:r>
              <a:rPr lang="cs-CZ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Mgr. Renata Wilflingová </a:t>
            </a:r>
            <a:r>
              <a:rPr lang="cs-CZ" sz="1800" dirty="0" smtClean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renata.wilflingova@fhs.cuni.cz</a:t>
            </a:r>
            <a:endParaRPr lang="cs-CZ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26" y="1563246"/>
            <a:ext cx="7878274" cy="5268060"/>
          </a:xfrm>
          <a:prstGeom prst="rect">
            <a:avLst/>
          </a:prstGeo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812275" y="1462726"/>
            <a:ext cx="3155623" cy="12804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000" b="1" u="sng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https://veda.fhs.cuni.cz/</a:t>
            </a:r>
            <a:r>
              <a:rPr lang="cs-CZ" sz="2000" b="1" u="sng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FHSVEDA-177.html</a:t>
            </a:r>
            <a:endParaRPr lang="cs-CZ" dirty="0" smtClean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1718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COOPERATIO na FHS </a:t>
            </a:r>
            <a:r>
              <a:rPr lang="cs-CZ" sz="38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(dle vědních oblastí)</a:t>
            </a:r>
            <a:endParaRPr lang="cs-CZ" sz="38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1730"/>
              </p:ext>
            </p:extLst>
          </p:nvPr>
        </p:nvGraphicFramePr>
        <p:xfrm>
          <a:off x="838200" y="1548962"/>
          <a:ext cx="10515600" cy="476108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81428858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4811438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982648669"/>
                    </a:ext>
                  </a:extLst>
                </a:gridCol>
              </a:tblGrid>
              <a:tr h="305835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KATEDRA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PROGRAM COOPERATIO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GRÉMIUM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366796"/>
                  </a:ext>
                </a:extLst>
              </a:tr>
              <a:tr h="277163">
                <a:tc>
                  <a:txBody>
                    <a:bodyPr/>
                    <a:lstStyle/>
                    <a:p>
                      <a:pPr algn="l"/>
                      <a:r>
                        <a:rPr lang="pt-BR" sz="1500">
                          <a:effectLst/>
                        </a:rPr>
                        <a:t>Katedra teorie umění a tvorby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r>
                        <a:rPr lang="cs-CZ" sz="1500" b="1" dirty="0" err="1" smtClean="0">
                          <a:latin typeface="Cambria" panose="02040503050406030204" pitchFamily="18" charset="0"/>
                        </a:rPr>
                        <a:t>Arts</a:t>
                      </a:r>
                      <a:r>
                        <a:rPr lang="cs-CZ" sz="1500" b="1" dirty="0" smtClean="0">
                          <a:latin typeface="Cambria" panose="02040503050406030204" pitchFamily="18" charset="0"/>
                        </a:rPr>
                        <a:t> and </a:t>
                      </a:r>
                      <a:r>
                        <a:rPr lang="cs-CZ" sz="1500" b="1" dirty="0" err="1" smtClean="0">
                          <a:latin typeface="Cambria" panose="02040503050406030204" pitchFamily="18" charset="0"/>
                        </a:rPr>
                        <a:t>Culture</a:t>
                      </a:r>
                      <a:r>
                        <a:rPr lang="cs-CZ" sz="1500" b="1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cs-CZ" sz="1500" b="1" dirty="0" err="1" smtClean="0">
                          <a:latin typeface="Cambria" panose="02040503050406030204" pitchFamily="18" charset="0"/>
                        </a:rPr>
                        <a:t>Studies</a:t>
                      </a:r>
                      <a:r>
                        <a:rPr lang="cs-CZ" sz="1500" b="1" dirty="0" smtClean="0">
                          <a:latin typeface="Cambria" panose="02040503050406030204" pitchFamily="18" charset="0"/>
                        </a:rPr>
                        <a:t> (</a:t>
                      </a:r>
                      <a:r>
                        <a:rPr lang="cs-CZ" sz="1500" b="1" dirty="0" err="1" smtClean="0">
                          <a:latin typeface="Cambria" panose="02040503050406030204" pitchFamily="18" charset="0"/>
                        </a:rPr>
                        <a:t>ARTS</a:t>
                      </a:r>
                      <a:r>
                        <a:rPr lang="cs-CZ" sz="1500" b="1" dirty="0" smtClean="0">
                          <a:latin typeface="Cambria" panose="02040503050406030204" pitchFamily="18" charset="0"/>
                        </a:rPr>
                        <a:t>)</a:t>
                      </a:r>
                      <a:endParaRPr lang="cs-CZ" sz="1500" b="1" dirty="0">
                        <a:latin typeface="Cambria" panose="020405030504060302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300" dirty="0">
                          <a:effectLst/>
                        </a:rPr>
                        <a:t>Mgr. Aleš Svoboda, doc. Jaroslav Alt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2950317751"/>
                  </a:ext>
                </a:extLst>
              </a:tr>
              <a:tr h="467313">
                <a:tc>
                  <a:txBody>
                    <a:bodyPr/>
                    <a:lstStyle/>
                    <a:p>
                      <a:pPr algn="l"/>
                      <a:r>
                        <a:rPr lang="cs-CZ" sz="1500">
                          <a:effectLst/>
                        </a:rPr>
                        <a:t>Katedra historických věd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r>
                        <a:rPr lang="cs-CZ" sz="1500" b="1" dirty="0" err="1" smtClean="0">
                          <a:latin typeface="Cambria" panose="02040503050406030204" pitchFamily="18" charset="0"/>
                        </a:rPr>
                        <a:t>History</a:t>
                      </a:r>
                      <a:r>
                        <a:rPr lang="cs-CZ" sz="1500" b="1" dirty="0" smtClean="0">
                          <a:latin typeface="Cambria" panose="02040503050406030204" pitchFamily="18" charset="0"/>
                        </a:rPr>
                        <a:t> (</a:t>
                      </a:r>
                      <a:r>
                        <a:rPr lang="cs-CZ" sz="1500" b="1" dirty="0" err="1" smtClean="0">
                          <a:latin typeface="Cambria" panose="02040503050406030204" pitchFamily="18" charset="0"/>
                        </a:rPr>
                        <a:t>HIST</a:t>
                      </a:r>
                      <a:r>
                        <a:rPr lang="cs-CZ" sz="1500" b="1" dirty="0" smtClean="0">
                          <a:latin typeface="Cambria" panose="02040503050406030204" pitchFamily="18" charset="0"/>
                        </a:rPr>
                        <a:t>)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300" dirty="0">
                          <a:effectLst/>
                        </a:rPr>
                        <a:t>prof. Zdeněk Nešpor, prof. Pavel Himl, prof. Jiří Pešek, prof. Miroslav Vaněk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3004201744"/>
                  </a:ext>
                </a:extLst>
              </a:tr>
              <a:tr h="575035">
                <a:tc>
                  <a:txBody>
                    <a:bodyPr/>
                    <a:lstStyle/>
                    <a:p>
                      <a:pPr algn="l"/>
                      <a:r>
                        <a:rPr lang="cs-CZ" sz="1500">
                          <a:effectLst/>
                        </a:rPr>
                        <a:t>Katedra jazyků a literatury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1" dirty="0" err="1" smtClean="0">
                          <a:latin typeface="Cambria" panose="02040503050406030204" pitchFamily="18" charset="0"/>
                        </a:rPr>
                        <a:t>Literature</a:t>
                      </a:r>
                      <a:r>
                        <a:rPr lang="cs-CZ" sz="1500" b="1" dirty="0" smtClean="0">
                          <a:latin typeface="Cambria" panose="02040503050406030204" pitchFamily="18" charset="0"/>
                        </a:rPr>
                        <a:t> (LITE) + Media And </a:t>
                      </a:r>
                      <a:r>
                        <a:rPr lang="cs-CZ" sz="1500" b="1" dirty="0" err="1" smtClean="0">
                          <a:latin typeface="Cambria" panose="02040503050406030204" pitchFamily="18" charset="0"/>
                        </a:rPr>
                        <a:t>Communication</a:t>
                      </a:r>
                      <a:r>
                        <a:rPr lang="cs-CZ" sz="1500" b="1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cs-CZ" sz="1500" b="1" dirty="0" err="1" smtClean="0">
                          <a:latin typeface="Cambria" panose="02040503050406030204" pitchFamily="18" charset="0"/>
                        </a:rPr>
                        <a:t>Studies</a:t>
                      </a:r>
                      <a:r>
                        <a:rPr lang="cs-CZ" sz="1500" b="1" dirty="0" smtClean="0">
                          <a:latin typeface="Cambria" panose="02040503050406030204" pitchFamily="18" charset="0"/>
                        </a:rPr>
                        <a:t> (</a:t>
                      </a:r>
                      <a:r>
                        <a:rPr lang="cs-CZ" sz="1500" b="1" dirty="0" err="1" smtClean="0">
                          <a:latin typeface="Cambria" panose="02040503050406030204" pitchFamily="18" charset="0"/>
                        </a:rPr>
                        <a:t>MCOM</a:t>
                      </a:r>
                      <a:r>
                        <a:rPr lang="cs-CZ" sz="1500" b="1" dirty="0" smtClean="0">
                          <a:latin typeface="Cambria" panose="02040503050406030204" pitchFamily="18" charset="0"/>
                        </a:rPr>
                        <a:t>)</a:t>
                      </a:r>
                    </a:p>
                    <a:p>
                      <a:endParaRPr lang="cs-CZ" sz="1500" b="1" dirty="0" smtClean="0">
                        <a:latin typeface="Cambria" panose="020405030504060302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300" dirty="0">
                          <a:effectLst/>
                        </a:rPr>
                        <a:t>dr. Marie Novotná, doc. Jakub Češka, dr. Vít Gvoždiak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2452840894"/>
                  </a:ext>
                </a:extLst>
              </a:tr>
              <a:tr h="614510">
                <a:tc>
                  <a:txBody>
                    <a:bodyPr/>
                    <a:lstStyle/>
                    <a:p>
                      <a:pPr algn="l"/>
                      <a:r>
                        <a:rPr lang="pl-PL" sz="1500">
                          <a:effectLst/>
                        </a:rPr>
                        <a:t>Katedra psychologie a věd o životě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1" dirty="0" err="1" smtClean="0">
                          <a:latin typeface="Cambria" panose="02040503050406030204" pitchFamily="18" charset="0"/>
                        </a:rPr>
                        <a:t>Health</a:t>
                      </a:r>
                      <a:r>
                        <a:rPr lang="cs-CZ" sz="1500" b="1" dirty="0" smtClean="0">
                          <a:latin typeface="Cambria" panose="02040503050406030204" pitchFamily="18" charset="0"/>
                        </a:rPr>
                        <a:t> Sciences (</a:t>
                      </a:r>
                      <a:r>
                        <a:rPr lang="cs-CZ" sz="1500" b="1" dirty="0" err="1" smtClean="0">
                          <a:latin typeface="Cambria" panose="02040503050406030204" pitchFamily="18" charset="0"/>
                        </a:rPr>
                        <a:t>HEAS</a:t>
                      </a:r>
                      <a:r>
                        <a:rPr lang="cs-CZ" sz="1500" b="1" dirty="0" smtClean="0">
                          <a:latin typeface="Cambria" panose="02040503050406030204" pitchFamily="18" charset="0"/>
                        </a:rPr>
                        <a:t>) + </a:t>
                      </a:r>
                      <a:r>
                        <a:rPr lang="cs-CZ" sz="1500" b="1" dirty="0" err="1" smtClean="0">
                          <a:latin typeface="Cambria" panose="02040503050406030204" pitchFamily="18" charset="0"/>
                        </a:rPr>
                        <a:t>Psychological</a:t>
                      </a:r>
                      <a:r>
                        <a:rPr lang="cs-CZ" sz="1500" b="1" dirty="0" smtClean="0">
                          <a:latin typeface="Cambria" panose="02040503050406030204" pitchFamily="18" charset="0"/>
                        </a:rPr>
                        <a:t> Sciences (</a:t>
                      </a:r>
                      <a:r>
                        <a:rPr lang="cs-CZ" sz="1500" b="1" dirty="0" err="1" smtClean="0">
                          <a:latin typeface="Cambria" panose="02040503050406030204" pitchFamily="18" charset="0"/>
                        </a:rPr>
                        <a:t>PSYC</a:t>
                      </a:r>
                      <a:r>
                        <a:rPr lang="cs-CZ" sz="1500" b="1" dirty="0" smtClean="0">
                          <a:latin typeface="Cambria" panose="02040503050406030204" pitchFamily="18" charset="0"/>
                        </a:rPr>
                        <a:t>)</a:t>
                      </a:r>
                    </a:p>
                    <a:p>
                      <a:endParaRPr lang="cs-CZ" sz="1500" b="1" dirty="0">
                        <a:latin typeface="Cambria" panose="020405030504060302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300" dirty="0">
                          <a:effectLst/>
                        </a:rPr>
                        <a:t>doc. Jitka Lindová, dr. Klára Bártová, doc. Iva Holmerová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84062545"/>
                  </a:ext>
                </a:extLst>
              </a:tr>
              <a:tr h="484302">
                <a:tc>
                  <a:txBody>
                    <a:bodyPr/>
                    <a:lstStyle/>
                    <a:p>
                      <a:pPr algn="l"/>
                      <a:r>
                        <a:rPr lang="cs-CZ" sz="1500" dirty="0">
                          <a:effectLst/>
                        </a:rPr>
                        <a:t>Katedra filosofie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r>
                        <a:rPr lang="cs-CZ" sz="1500" b="1" dirty="0" err="1" smtClean="0">
                          <a:latin typeface="Cambria" panose="02040503050406030204" pitchFamily="18" charset="0"/>
                        </a:rPr>
                        <a:t>Philosophy</a:t>
                      </a:r>
                      <a:r>
                        <a:rPr lang="cs-CZ" sz="1500" b="1" dirty="0" smtClean="0">
                          <a:latin typeface="Cambria" panose="02040503050406030204" pitchFamily="18" charset="0"/>
                        </a:rPr>
                        <a:t> (</a:t>
                      </a:r>
                      <a:r>
                        <a:rPr lang="cs-CZ" sz="1500" b="1" dirty="0" err="1" smtClean="0">
                          <a:latin typeface="Cambria" panose="02040503050406030204" pitchFamily="18" charset="0"/>
                        </a:rPr>
                        <a:t>PHIL</a:t>
                      </a:r>
                      <a:r>
                        <a:rPr lang="cs-CZ" sz="1500" b="1" dirty="0" smtClean="0">
                          <a:latin typeface="Cambria" panose="02040503050406030204" pitchFamily="18" charset="0"/>
                        </a:rPr>
                        <a:t>)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300" dirty="0">
                          <a:effectLst/>
                        </a:rPr>
                        <a:t>dr. Jakub Marek, prof. Karel Novotný, doc. Josef Fulka, prof. Miroslav Marcelli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99735299"/>
                  </a:ext>
                </a:extLst>
              </a:tr>
              <a:tr h="556182">
                <a:tc>
                  <a:txBody>
                    <a:bodyPr/>
                    <a:lstStyle/>
                    <a:p>
                      <a:pPr algn="l"/>
                      <a:r>
                        <a:rPr lang="cs-CZ" sz="1500">
                          <a:effectLst/>
                        </a:rPr>
                        <a:t>Katedra sociální a kulturní antropologie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r>
                        <a:rPr lang="cs-CZ" sz="1500" b="1" dirty="0" smtClean="0">
                          <a:latin typeface="Cambria" panose="02040503050406030204" pitchFamily="18" charset="0"/>
                        </a:rPr>
                        <a:t>Social and </a:t>
                      </a:r>
                      <a:r>
                        <a:rPr lang="cs-CZ" sz="1500" b="1" dirty="0" err="1" smtClean="0">
                          <a:latin typeface="Cambria" panose="02040503050406030204" pitchFamily="18" charset="0"/>
                        </a:rPr>
                        <a:t>Cultural</a:t>
                      </a:r>
                      <a:r>
                        <a:rPr lang="cs-CZ" sz="1500" b="1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cs-CZ" sz="1500" b="1" dirty="0" err="1" smtClean="0">
                          <a:latin typeface="Cambria" panose="02040503050406030204" pitchFamily="18" charset="0"/>
                        </a:rPr>
                        <a:t>Anthropology</a:t>
                      </a:r>
                      <a:r>
                        <a:rPr lang="cs-CZ" sz="1500" b="1" dirty="0" smtClean="0">
                          <a:latin typeface="Cambria" panose="02040503050406030204" pitchFamily="18" charset="0"/>
                        </a:rPr>
                        <a:t> (</a:t>
                      </a:r>
                      <a:r>
                        <a:rPr lang="cs-CZ" sz="1500" b="1" dirty="0" err="1" smtClean="0">
                          <a:latin typeface="Cambria" panose="02040503050406030204" pitchFamily="18" charset="0"/>
                        </a:rPr>
                        <a:t>SCAN</a:t>
                      </a:r>
                      <a:r>
                        <a:rPr lang="cs-CZ" sz="1500" b="1" dirty="0" smtClean="0">
                          <a:latin typeface="Cambria" panose="02040503050406030204" pitchFamily="18" charset="0"/>
                        </a:rPr>
                        <a:t>)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300" dirty="0">
                          <a:effectLst/>
                        </a:rPr>
                        <a:t>dr. Hedvika Novotná, doc. Zuzana Jurková, dr. Dana Bittnerová, dr. Markéta Zandlová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4221670349"/>
                  </a:ext>
                </a:extLst>
              </a:tr>
              <a:tr h="305835">
                <a:tc>
                  <a:txBody>
                    <a:bodyPr/>
                    <a:lstStyle/>
                    <a:p>
                      <a:r>
                        <a:rPr lang="cs-CZ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Katedra sociologie</a:t>
                      </a:r>
                      <a:endParaRPr lang="cs-CZ" sz="15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cs-CZ" sz="1500" b="1" dirty="0" smtClean="0">
                          <a:latin typeface="Cambria" panose="02040503050406030204" pitchFamily="18" charset="0"/>
                        </a:rPr>
                        <a:t>Sociology and Applied Social Sciences (SOAS)</a:t>
                      </a:r>
                      <a:endParaRPr lang="cs-CZ" sz="1500" b="1" dirty="0">
                        <a:latin typeface="Cambria" panose="02040503050406030204" pitchFamily="18" charset="0"/>
                      </a:endParaRPr>
                    </a:p>
                  </a:txBody>
                  <a:tcPr marL="28575" marR="28575" marT="28575" marB="28575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cs-CZ" sz="1300" dirty="0">
                          <a:effectLst/>
                        </a:rPr>
                        <a:t>doc. Tereza Pospíšilová, dr. Ondřej Špaček, doc. Marie Dohnalová, doc. Věra Sokolová, doc. Monika Bosá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2106233349"/>
                  </a:ext>
                </a:extLst>
              </a:tr>
              <a:tr h="430080">
                <a:tc>
                  <a:txBody>
                    <a:bodyPr/>
                    <a:lstStyle/>
                    <a:p>
                      <a:r>
                        <a:rPr lang="cs-CZ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Katedra aplikovaných sociálních věd</a:t>
                      </a:r>
                      <a:endParaRPr lang="cs-CZ" sz="15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650172"/>
                  </a:ext>
                </a:extLst>
              </a:tr>
              <a:tr h="305835">
                <a:tc gridSpan="3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622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39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Poznámka k programům Cooperatio</a:t>
            </a:r>
            <a:endParaRPr lang="cs-CZ" i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Cooperatio na FHS UK spravují Grémia a OVV. </a:t>
            </a:r>
          </a:p>
          <a:p>
            <a:pPr marL="0" indent="0">
              <a:buNone/>
            </a:pPr>
            <a:r>
              <a:rPr lang="cs-CZ" dirty="0" smtClean="0"/>
              <a:t>Grémia jednotlivých vědních oblastí budou v průběhu podzimu 2022 ve spolupráci s OVV pořádat pro „své“ doktorandy a doktorandky setkání a informační schůzky. 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Sledujte proto emaily a web OVV a určitě se těchto setkání zúčastněte! </a:t>
            </a:r>
            <a:r>
              <a:rPr lang="cs-CZ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 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504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INSTITUCIONÁLNÍ PODPORA: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Specifický vysokoškolský výzkum (SVV)</a:t>
            </a:r>
            <a:endParaRPr lang="cs-CZ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5"/>
          <a:stretch/>
        </p:blipFill>
        <p:spPr>
          <a:xfrm>
            <a:off x="7438602" y="1825624"/>
            <a:ext cx="4648849" cy="5027663"/>
          </a:xfrm>
          <a:prstGeom prst="rect">
            <a:avLst/>
          </a:prstGeom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1029091" y="1690689"/>
            <a:ext cx="3155623" cy="8922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000" b="1" u="sng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https://</a:t>
            </a:r>
            <a:r>
              <a:rPr lang="cs-CZ" sz="2000" b="1" u="sng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veda.fhs.cuni.cz/</a:t>
            </a:r>
            <a:r>
              <a:rPr lang="cs-CZ" sz="2000" b="1" u="sng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FHSVEDA-36.html</a:t>
            </a:r>
            <a:endParaRPr lang="cs-CZ" dirty="0" smtClean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809188"/>
            <a:ext cx="6429866" cy="404881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latin typeface="Cambria" panose="02040503050406030204" pitchFamily="18" charset="0"/>
              </a:rPr>
              <a:t>Kontakt: Mgr. Eva Benešová (</a:t>
            </a:r>
            <a:r>
              <a:rPr lang="cs-CZ" dirty="0" err="1" smtClean="0">
                <a:latin typeface="Cambria" panose="02040503050406030204" pitchFamily="18" charset="0"/>
                <a:hlinkClick r:id="rId4"/>
              </a:rPr>
              <a:t>eva.benesova@fhs.cuni.cz</a:t>
            </a:r>
            <a:r>
              <a:rPr lang="cs-CZ" dirty="0" smtClean="0">
                <a:latin typeface="Cambria" panose="02040503050406030204" pitchFamily="18" charset="0"/>
              </a:rPr>
              <a:t>)</a:t>
            </a:r>
          </a:p>
          <a:p>
            <a:pPr marL="0" indent="0">
              <a:buNone/>
            </a:pPr>
            <a:r>
              <a:rPr lang="cs-CZ" sz="2200" dirty="0" smtClean="0">
                <a:latin typeface="Cambria" panose="02040503050406030204" pitchFamily="18" charset="0"/>
              </a:rPr>
              <a:t>SVV - (projekt či konference) </a:t>
            </a:r>
            <a:r>
              <a:rPr lang="cs-CZ" sz="2200" dirty="0">
                <a:latin typeface="Cambria" panose="02040503050406030204" pitchFamily="18" charset="0"/>
              </a:rPr>
              <a:t>prováděný především </a:t>
            </a:r>
            <a:r>
              <a:rPr lang="cs-CZ" sz="2200" dirty="0" smtClean="0">
                <a:latin typeface="Cambria" panose="02040503050406030204" pitchFamily="18" charset="0"/>
              </a:rPr>
              <a:t>studujícími </a:t>
            </a:r>
            <a:r>
              <a:rPr lang="cs-CZ" sz="2200" dirty="0">
                <a:latin typeface="Cambria" panose="02040503050406030204" pitchFamily="18" charset="0"/>
              </a:rPr>
              <a:t>při uskutečňování akreditovaných doktorských a magisterských studijních </a:t>
            </a:r>
            <a:r>
              <a:rPr lang="cs-CZ" sz="2200" dirty="0" smtClean="0">
                <a:latin typeface="Cambria" panose="02040503050406030204" pitchFamily="18" charset="0"/>
              </a:rPr>
              <a:t>programů pod vedením akademického pracovníka/pracovnice.</a:t>
            </a:r>
          </a:p>
          <a:p>
            <a:pPr marL="0" indent="0">
              <a:buNone/>
            </a:pPr>
            <a:r>
              <a:rPr lang="cs-CZ" sz="2200" dirty="0" smtClean="0">
                <a:latin typeface="Cambria" panose="02040503050406030204" pitchFamily="18" charset="0"/>
              </a:rPr>
              <a:t>Návrhy se podávají k posouzení </a:t>
            </a:r>
            <a:r>
              <a:rPr lang="cs-CZ" sz="2200" dirty="0">
                <a:latin typeface="Cambria" panose="02040503050406030204" pitchFamily="18" charset="0"/>
              </a:rPr>
              <a:t>f</a:t>
            </a:r>
            <a:r>
              <a:rPr lang="cs-CZ" sz="2200" dirty="0" smtClean="0">
                <a:latin typeface="Cambria" panose="02040503050406030204" pitchFamily="18" charset="0"/>
              </a:rPr>
              <a:t>akultě, která vybrané (podle předem stanovených kritérií) předkládá RUK.</a:t>
            </a:r>
            <a:endParaRPr lang="cs-CZ" sz="2200" dirty="0">
              <a:latin typeface="Cambria" panose="02040503050406030204" pitchFamily="18" charset="0"/>
            </a:endParaRPr>
          </a:p>
          <a:p>
            <a:endParaRPr lang="cs-CZ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6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6948" y="886122"/>
            <a:ext cx="10150036" cy="2969442"/>
          </a:xfrm>
        </p:spPr>
        <p:txBody>
          <a:bodyPr>
            <a:normAutofit/>
          </a:bodyPr>
          <a:lstStyle/>
          <a:p>
            <a:pPr algn="ctr"/>
            <a:r>
              <a:rPr lang="cs-CZ" sz="5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Publikační činnost</a:t>
            </a:r>
            <a:endParaRPr lang="cs-CZ" sz="50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3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latin typeface="Cambria" panose="02040503050406030204" pitchFamily="18" charset="0"/>
              </a:rPr>
              <a:t>FHS UK jako vědecko-výzkumná organizace</a:t>
            </a:r>
            <a:endParaRPr lang="cs-CZ" sz="4000" b="1" dirty="0">
              <a:latin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altLang="cs-CZ" dirty="0" smtClean="0">
                <a:latin typeface="Cambria" panose="02040503050406030204" pitchFamily="18" charset="0"/>
              </a:rPr>
              <a:t>Působení univerzity: vzdělávání, </a:t>
            </a:r>
            <a:r>
              <a:rPr lang="cs-CZ" altLang="cs-CZ" b="1" dirty="0" smtClean="0">
                <a:latin typeface="Cambria" panose="02040503050406030204" pitchFamily="18" charset="0"/>
              </a:rPr>
              <a:t>věda a výzkum</a:t>
            </a:r>
            <a:r>
              <a:rPr lang="cs-CZ" altLang="cs-CZ" dirty="0" smtClean="0">
                <a:latin typeface="Cambria" panose="02040503050406030204" pitchFamily="18" charset="0"/>
              </a:rPr>
              <a:t>, „třetí role“      společenské odpovědnosti</a:t>
            </a:r>
          </a:p>
          <a:p>
            <a:pPr>
              <a:buNone/>
            </a:pPr>
            <a:endParaRPr lang="cs-CZ" altLang="cs-CZ" dirty="0" smtClean="0">
              <a:latin typeface="Cambria" panose="02040503050406030204" pitchFamily="18" charset="0"/>
            </a:endParaRPr>
          </a:p>
          <a:p>
            <a:pPr>
              <a:buNone/>
            </a:pPr>
            <a:r>
              <a:rPr lang="cs-CZ" altLang="cs-CZ" dirty="0" smtClean="0">
                <a:latin typeface="Cambria" panose="02040503050406030204" pitchFamily="18" charset="0"/>
              </a:rPr>
              <a:t>Věda je tedy integrována do všech stupňů studia na FHS.</a:t>
            </a:r>
          </a:p>
          <a:p>
            <a:pPr>
              <a:buNone/>
            </a:pPr>
            <a:endParaRPr lang="cs-CZ" altLang="cs-CZ" dirty="0" smtClean="0">
              <a:latin typeface="Cambria" panose="02040503050406030204" pitchFamily="18" charset="0"/>
            </a:endParaRPr>
          </a:p>
          <a:p>
            <a:pPr>
              <a:buNone/>
            </a:pPr>
            <a:r>
              <a:rPr lang="cs-CZ" altLang="cs-CZ" b="1" dirty="0" smtClean="0">
                <a:latin typeface="Cambria" panose="02040503050406030204" pitchFamily="18" charset="0"/>
              </a:rPr>
              <a:t>V Ph.D. studiu hraje věda a výzkum zásadní roli: </a:t>
            </a:r>
          </a:p>
          <a:p>
            <a:r>
              <a:rPr lang="cs-CZ" altLang="cs-CZ" dirty="0" smtClean="0">
                <a:latin typeface="Cambria" panose="02040503050406030204" pitchFamily="18" charset="0"/>
              </a:rPr>
              <a:t>studium je přípravou na vědecko-výzkumnou práci;</a:t>
            </a:r>
          </a:p>
          <a:p>
            <a:r>
              <a:rPr lang="cs-CZ" altLang="cs-CZ" dirty="0" smtClean="0">
                <a:latin typeface="Cambria" panose="02040503050406030204" pitchFamily="18" charset="0"/>
              </a:rPr>
              <a:t>Ph.D. program je postaven na </a:t>
            </a:r>
            <a:r>
              <a:rPr lang="cs-CZ" altLang="cs-CZ" b="1" i="1" dirty="0" smtClean="0">
                <a:latin typeface="Cambria" panose="02040503050406030204" pitchFamily="18" charset="0"/>
              </a:rPr>
              <a:t>vlastním výzkumu </a:t>
            </a:r>
            <a:r>
              <a:rPr lang="cs-CZ" altLang="cs-CZ" dirty="0" smtClean="0">
                <a:latin typeface="Cambria" panose="02040503050406030204" pitchFamily="18" charset="0"/>
              </a:rPr>
              <a:t>pod supervizí školitele/školitelky a dalších odborníků a odbornic;</a:t>
            </a:r>
          </a:p>
          <a:p>
            <a:r>
              <a:rPr lang="cs-CZ" altLang="cs-CZ" dirty="0" smtClean="0">
                <a:latin typeface="Cambria" panose="02040503050406030204" pitchFamily="18" charset="0"/>
              </a:rPr>
              <a:t>doktorská disertace musí obsahovat původní vědecké výsledky;</a:t>
            </a:r>
          </a:p>
          <a:p>
            <a:r>
              <a:rPr lang="cs-CZ" altLang="cs-CZ" dirty="0" smtClean="0">
                <a:latin typeface="Cambria" panose="02040503050406030204" pitchFamily="18" charset="0"/>
              </a:rPr>
              <a:t>úspěšné ukončení studia předpokládá dostatečnou publikační aktivitu.</a:t>
            </a:r>
          </a:p>
          <a:p>
            <a:endParaRPr lang="cs-CZ" dirty="0"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958" y="1307588"/>
            <a:ext cx="2032581" cy="311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8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Personální identifikátor výzkumníka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45996"/>
            <a:ext cx="10515600" cy="531200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sz="2200" b="1" dirty="0" smtClean="0">
                <a:latin typeface="Cambria" panose="02040503050406030204" pitchFamily="18" charset="0"/>
              </a:rPr>
              <a:t>Povinnost zřídit si </a:t>
            </a:r>
            <a:r>
              <a:rPr lang="cs-CZ" sz="2200" b="1" dirty="0">
                <a:latin typeface="Cambria" panose="02040503050406030204" pitchFamily="18" charset="0"/>
              </a:rPr>
              <a:t>personální identifikátor ORCID ID a sdělit jej </a:t>
            </a:r>
            <a:r>
              <a:rPr lang="cs-CZ" sz="2200" b="1" dirty="0" smtClean="0">
                <a:latin typeface="Cambria" panose="02040503050406030204" pitchFamily="18" charset="0"/>
              </a:rPr>
              <a:t>Oddělení vědy a výzkumu FHS: </a:t>
            </a:r>
            <a:r>
              <a:rPr lang="cs-CZ" sz="2200" b="1" dirty="0">
                <a:latin typeface="Cambria" panose="02040503050406030204" pitchFamily="18" charset="0"/>
              </a:rPr>
              <a:t>do tří měsíců od </a:t>
            </a:r>
            <a:r>
              <a:rPr lang="cs-CZ" sz="2200" b="1" dirty="0" smtClean="0">
                <a:latin typeface="Cambria" panose="02040503050406030204" pitchFamily="18" charset="0"/>
              </a:rPr>
              <a:t>zápisu</a:t>
            </a:r>
            <a:endParaRPr lang="cs-CZ" sz="2200" b="1" dirty="0">
              <a:latin typeface="Cambria" panose="02040503050406030204" pitchFamily="18" charset="0"/>
            </a:endParaRPr>
          </a:p>
          <a:p>
            <a:pPr marL="0" indent="0">
              <a:buNone/>
              <a:defRPr/>
            </a:pPr>
            <a:endParaRPr lang="cs-CZ" sz="2200" dirty="0" smtClean="0">
              <a:latin typeface="Cambria" panose="02040503050406030204" pitchFamily="18" charset="0"/>
            </a:endParaRPr>
          </a:p>
          <a:p>
            <a:pPr marL="0" indent="0">
              <a:buNone/>
              <a:defRPr/>
            </a:pPr>
            <a:r>
              <a:rPr lang="cs-CZ" sz="2200" dirty="0" smtClean="0">
                <a:latin typeface="Cambria" panose="02040503050406030204" pitchFamily="18" charset="0"/>
              </a:rPr>
              <a:t>Pokud má autor/</a:t>
            </a:r>
            <a:r>
              <a:rPr lang="cs-CZ" sz="2200" dirty="0" err="1" smtClean="0">
                <a:latin typeface="Cambria" panose="02040503050406030204" pitchFamily="18" charset="0"/>
              </a:rPr>
              <a:t>ka</a:t>
            </a:r>
            <a:r>
              <a:rPr lang="cs-CZ" sz="2200" dirty="0" smtClean="0">
                <a:latin typeface="Cambria" panose="02040503050406030204" pitchFamily="18" charset="0"/>
              </a:rPr>
              <a:t> publikace </a:t>
            </a:r>
            <a:r>
              <a:rPr lang="cs-CZ" sz="2200" dirty="0">
                <a:latin typeface="Cambria" panose="02040503050406030204" pitchFamily="18" charset="0"/>
              </a:rPr>
              <a:t>v databázi Web of Science, propojit </a:t>
            </a:r>
            <a:r>
              <a:rPr lang="cs-CZ" sz="2200" dirty="0" err="1">
                <a:latin typeface="Cambria" panose="02040503050406030204" pitchFamily="18" charset="0"/>
              </a:rPr>
              <a:t>ResearcherID</a:t>
            </a:r>
            <a:r>
              <a:rPr lang="cs-CZ" sz="2200" dirty="0">
                <a:latin typeface="Cambria" panose="02040503050406030204" pitchFamily="18" charset="0"/>
              </a:rPr>
              <a:t> s ORCID ID. Pravidelně (aspoň jednou ročně) kontrolovat správnost přiřazení publikací na Web </a:t>
            </a:r>
            <a:r>
              <a:rPr lang="cs-CZ" sz="2200" dirty="0" err="1">
                <a:latin typeface="Cambria" panose="02040503050406030204" pitchFamily="18" charset="0"/>
              </a:rPr>
              <a:t>of</a:t>
            </a:r>
            <a:r>
              <a:rPr lang="cs-CZ" sz="2200" dirty="0">
                <a:latin typeface="Cambria" panose="02040503050406030204" pitchFamily="18" charset="0"/>
              </a:rPr>
              <a:t> Science k vašemu autorskému profilu a publikace exportovat do ORCID. </a:t>
            </a:r>
          </a:p>
          <a:p>
            <a:pPr marL="0" indent="0">
              <a:buNone/>
              <a:defRPr/>
            </a:pPr>
            <a:endParaRPr lang="cs-CZ" sz="2200" dirty="0">
              <a:latin typeface="Cambria" panose="02040503050406030204" pitchFamily="18" charset="0"/>
            </a:endParaRPr>
          </a:p>
          <a:p>
            <a:pPr marL="0" indent="0">
              <a:buNone/>
              <a:defRPr/>
            </a:pPr>
            <a:r>
              <a:rPr lang="cs-CZ" sz="2200" dirty="0">
                <a:latin typeface="Cambria" panose="02040503050406030204" pitchFamily="18" charset="0"/>
              </a:rPr>
              <a:t>Pokud </a:t>
            </a:r>
            <a:r>
              <a:rPr lang="cs-CZ" sz="2200" dirty="0" smtClean="0">
                <a:latin typeface="Cambria" panose="02040503050406030204" pitchFamily="18" charset="0"/>
              </a:rPr>
              <a:t>má autor/</a:t>
            </a:r>
            <a:r>
              <a:rPr lang="cs-CZ" sz="2200" dirty="0" err="1" smtClean="0">
                <a:latin typeface="Cambria" panose="02040503050406030204" pitchFamily="18" charset="0"/>
              </a:rPr>
              <a:t>ka</a:t>
            </a:r>
            <a:r>
              <a:rPr lang="cs-CZ" sz="2200" dirty="0" smtClean="0">
                <a:latin typeface="Cambria" panose="02040503050406030204" pitchFamily="18" charset="0"/>
              </a:rPr>
              <a:t> publikace </a:t>
            </a:r>
            <a:r>
              <a:rPr lang="cs-CZ" sz="2200" dirty="0">
                <a:latin typeface="Cambria" panose="02040503050406030204" pitchFamily="18" charset="0"/>
              </a:rPr>
              <a:t>v databázi </a:t>
            </a:r>
            <a:r>
              <a:rPr lang="cs-CZ" sz="2200" dirty="0" err="1">
                <a:latin typeface="Cambria" panose="02040503050406030204" pitchFamily="18" charset="0"/>
              </a:rPr>
              <a:t>Scopus</a:t>
            </a:r>
            <a:r>
              <a:rPr lang="cs-CZ" sz="2200" dirty="0">
                <a:latin typeface="Cambria" panose="02040503050406030204" pitchFamily="18" charset="0"/>
              </a:rPr>
              <a:t>, propojit </a:t>
            </a:r>
            <a:r>
              <a:rPr lang="cs-CZ" sz="2200" dirty="0" err="1">
                <a:latin typeface="Cambria" panose="02040503050406030204" pitchFamily="18" charset="0"/>
              </a:rPr>
              <a:t>Scopus</a:t>
            </a:r>
            <a:r>
              <a:rPr lang="cs-CZ" sz="2200" dirty="0">
                <a:latin typeface="Cambria" panose="02040503050406030204" pitchFamily="18" charset="0"/>
              </a:rPr>
              <a:t> </a:t>
            </a:r>
            <a:r>
              <a:rPr lang="cs-CZ" sz="2200" dirty="0" err="1">
                <a:latin typeface="Cambria" panose="02040503050406030204" pitchFamily="18" charset="0"/>
              </a:rPr>
              <a:t>Author</a:t>
            </a:r>
            <a:r>
              <a:rPr lang="cs-CZ" sz="2200" dirty="0">
                <a:latin typeface="Cambria" panose="02040503050406030204" pitchFamily="18" charset="0"/>
              </a:rPr>
              <a:t> ID s ORCID ID. Pravidelně (aspoň jednou ročně) kontrolovat správnost přiřazení publikací na </a:t>
            </a:r>
            <a:r>
              <a:rPr lang="cs-CZ" sz="2200" dirty="0" err="1">
                <a:latin typeface="Cambria" panose="02040503050406030204" pitchFamily="18" charset="0"/>
              </a:rPr>
              <a:t>Scopusu</a:t>
            </a:r>
            <a:r>
              <a:rPr lang="cs-CZ" sz="2200" dirty="0">
                <a:latin typeface="Cambria" panose="02040503050406030204" pitchFamily="18" charset="0"/>
              </a:rPr>
              <a:t> k vašemu autorskému profilu a publikace exportovat do ORCID. </a:t>
            </a:r>
          </a:p>
          <a:p>
            <a:pPr marL="0" indent="0">
              <a:buNone/>
              <a:defRPr/>
            </a:pPr>
            <a:endParaRPr lang="cs-CZ" sz="2200" b="1" dirty="0">
              <a:latin typeface="Cambria" panose="02040503050406030204" pitchFamily="18" charset="0"/>
            </a:endParaRPr>
          </a:p>
          <a:p>
            <a:pPr marL="0" indent="0">
              <a:buNone/>
              <a:defRPr/>
            </a:pPr>
            <a:r>
              <a:rPr lang="cs-CZ" sz="2000" b="1" dirty="0">
                <a:latin typeface="Cambria" panose="02040503050406030204" pitchFamily="18" charset="0"/>
              </a:rPr>
              <a:t>Podrobnější instrukce na stránkách FHS: </a:t>
            </a:r>
            <a:r>
              <a:rPr lang="cs-CZ" sz="2000" b="1" dirty="0">
                <a:latin typeface="Cambria" panose="02040503050406030204" pitchFamily="18" charset="0"/>
                <a:hlinkClick r:id="rId2"/>
              </a:rPr>
              <a:t>https://</a:t>
            </a:r>
            <a:r>
              <a:rPr lang="cs-CZ" sz="2000" b="1" dirty="0" smtClean="0">
                <a:latin typeface="Cambria" panose="02040503050406030204" pitchFamily="18" charset="0"/>
                <a:hlinkClick r:id="rId2"/>
              </a:rPr>
              <a:t>veda.fhs.cuni.cz/FHSVEDA-82.html</a:t>
            </a:r>
            <a:r>
              <a:rPr lang="cs-CZ" sz="2000" b="1" dirty="0" smtClean="0">
                <a:latin typeface="Cambria" panose="02040503050406030204" pitchFamily="18" charset="0"/>
              </a:rPr>
              <a:t> </a:t>
            </a:r>
            <a:endParaRPr lang="cs-CZ" sz="2000" b="1" dirty="0">
              <a:latin typeface="Cambria" panose="02040503050406030204" pitchFamily="18" charset="0"/>
            </a:endParaRPr>
          </a:p>
          <a:p>
            <a:pPr marL="0" indent="0">
              <a:buNone/>
              <a:defRPr/>
            </a:pPr>
            <a:r>
              <a:rPr lang="cs-CZ" sz="2000" b="1" dirty="0">
                <a:latin typeface="Cambria" panose="02040503050406030204" pitchFamily="18" charset="0"/>
              </a:rPr>
              <a:t>Podrobnější instrukce na stránkách UK: </a:t>
            </a:r>
            <a:r>
              <a:rPr lang="cs-CZ" sz="2000" b="1" dirty="0">
                <a:latin typeface="Cambria" panose="02040503050406030204" pitchFamily="18" charset="0"/>
                <a:hlinkClick r:id="rId3"/>
              </a:rPr>
              <a:t>https://knihovna.cuni.cz/identifikatory/</a:t>
            </a:r>
            <a:endParaRPr lang="cs-CZ" sz="2000" b="1" dirty="0">
              <a:latin typeface="Cambria" panose="02040503050406030204" pitchFamily="18" charset="0"/>
            </a:endParaRPr>
          </a:p>
          <a:p>
            <a:endParaRPr lang="cs-CZ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13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Publikace</a:t>
            </a:r>
            <a:endParaRPr lang="cs-CZ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200" dirty="0" smtClean="0">
                <a:latin typeface="Cambria" panose="02040503050406030204" pitchFamily="18" charset="0"/>
              </a:rPr>
              <a:t>Publikace – odborné vědecké práce, produkty tvůrčí a vědecké činnosti - jsou hlavním indikátorem vědeckého výkonu: </a:t>
            </a:r>
          </a:p>
          <a:p>
            <a:pPr marL="0" indent="0">
              <a:buNone/>
            </a:pPr>
            <a:r>
              <a:rPr lang="cs-CZ" altLang="cs-CZ" sz="2200" b="1" i="1" dirty="0" smtClean="0">
                <a:latin typeface="Cambria" panose="02040503050406030204" pitchFamily="18" charset="0"/>
              </a:rPr>
              <a:t>„PUBLISH OR PERISH“</a:t>
            </a:r>
          </a:p>
          <a:p>
            <a:pPr marL="0" indent="0">
              <a:buNone/>
            </a:pPr>
            <a:r>
              <a:rPr lang="cs-CZ" altLang="cs-CZ" sz="2200" b="1" i="1" dirty="0" smtClean="0">
                <a:latin typeface="Cambria" panose="02040503050406030204" pitchFamily="18" charset="0"/>
              </a:rPr>
              <a:t>  </a:t>
            </a:r>
            <a:r>
              <a:rPr lang="cs-CZ" altLang="cs-CZ" sz="2200" i="1" dirty="0" smtClean="0">
                <a:latin typeface="Cambria" panose="02040503050406030204" pitchFamily="18" charset="0"/>
              </a:rPr>
              <a:t>- základ pro udílení titulů, kariérní postup i osobní hodnocení.</a:t>
            </a:r>
          </a:p>
          <a:p>
            <a:pPr marL="0" indent="0">
              <a:buNone/>
            </a:pPr>
            <a:r>
              <a:rPr lang="cs-CZ" altLang="cs-CZ" sz="2200" b="1" dirty="0" smtClean="0">
                <a:latin typeface="Cambria" panose="02040503050406030204" pitchFamily="18" charset="0"/>
              </a:rPr>
              <a:t>Financování vědy do značné míry (v ČR zcela) závislé na vykazování publikačních aktivit.</a:t>
            </a:r>
          </a:p>
          <a:p>
            <a:pPr marL="0" indent="0">
              <a:buNone/>
            </a:pPr>
            <a:endParaRPr lang="cs-CZ" altLang="cs-CZ" sz="2200" b="1" i="1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cs-CZ" altLang="cs-CZ" sz="2200" dirty="0" smtClean="0">
                <a:latin typeface="Cambria" panose="02040503050406030204" pitchFamily="18" charset="0"/>
              </a:rPr>
              <a:t>Blíže </a:t>
            </a:r>
            <a:r>
              <a:rPr lang="cs-CZ" altLang="cs-CZ" sz="2200" dirty="0">
                <a:latin typeface="Cambria" panose="02040503050406030204" pitchFamily="18" charset="0"/>
              </a:rPr>
              <a:t>k publikacím na </a:t>
            </a:r>
            <a:r>
              <a:rPr lang="cs-CZ" altLang="cs-CZ" sz="2200" dirty="0">
                <a:latin typeface="Cambria" panose="02040503050406030204" pitchFamily="18" charset="0"/>
                <a:hlinkClick r:id="rId2"/>
              </a:rPr>
              <a:t>https://</a:t>
            </a:r>
            <a:r>
              <a:rPr lang="cs-CZ" altLang="cs-CZ" sz="2200" dirty="0" smtClean="0">
                <a:latin typeface="Cambria" panose="02040503050406030204" pitchFamily="18" charset="0"/>
                <a:hlinkClick r:id="rId2"/>
              </a:rPr>
              <a:t>veda.fhs.cuni.cz/FHSVEDA-44.html</a:t>
            </a:r>
            <a:r>
              <a:rPr lang="cs-CZ" altLang="cs-CZ" sz="2200" dirty="0" smtClean="0">
                <a:latin typeface="Cambria" panose="02040503050406030204" pitchFamily="18" charset="0"/>
              </a:rPr>
              <a:t>  </a:t>
            </a:r>
          </a:p>
          <a:p>
            <a:pPr marL="0" indent="0">
              <a:buNone/>
            </a:pPr>
            <a:r>
              <a:rPr lang="cs-CZ" altLang="cs-CZ" sz="2200" dirty="0" smtClean="0">
                <a:latin typeface="Cambria" panose="02040503050406030204" pitchFamily="18" charset="0"/>
              </a:rPr>
              <a:t>Na UK: </a:t>
            </a:r>
            <a:r>
              <a:rPr lang="cs-CZ" altLang="cs-CZ" sz="22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IS věda </a:t>
            </a:r>
            <a:r>
              <a:rPr lang="cs-CZ" sz="2200" dirty="0">
                <a:latin typeface="Cambria" panose="02040503050406030204" pitchFamily="18" charset="0"/>
                <a:hlinkClick r:id="rId3"/>
              </a:rPr>
              <a:t>https://</a:t>
            </a:r>
            <a:r>
              <a:rPr lang="cs-CZ" sz="2200" dirty="0" smtClean="0">
                <a:latin typeface="Cambria" panose="02040503050406030204" pitchFamily="18" charset="0"/>
                <a:hlinkClick r:id="rId3"/>
              </a:rPr>
              <a:t>login-veda.is.cuni.cz/idp/Authn/UserPassword</a:t>
            </a:r>
            <a:endParaRPr lang="cs-CZ" altLang="cs-CZ" sz="22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cs-CZ" altLang="cs-CZ" sz="2200" dirty="0" smtClean="0">
                <a:latin typeface="Cambria" panose="02040503050406030204" pitchFamily="18" charset="0"/>
              </a:rPr>
              <a:t>Rejstřík informací o výsledcích (RIV)  </a:t>
            </a:r>
            <a:r>
              <a:rPr lang="cs-CZ" altLang="cs-CZ" sz="2200" i="1" dirty="0" smtClean="0">
                <a:latin typeface="Cambria" panose="02040503050406030204" pitchFamily="18" charset="0"/>
                <a:hlinkClick r:id="rId4"/>
              </a:rPr>
              <a:t>www.vyzkum.cz</a:t>
            </a:r>
            <a:endParaRPr lang="cs-CZ" altLang="cs-CZ" sz="2200" i="1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altLang="cs-CZ" dirty="0" smtClean="0">
              <a:latin typeface="Cambria" panose="02040503050406030204" pitchFamily="18" charset="0"/>
            </a:endParaRPr>
          </a:p>
          <a:p>
            <a:pPr marL="0" indent="0"/>
            <a:endParaRPr lang="cs-CZ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18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Ediční činnost na FHS UK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3600" dirty="0" smtClean="0">
                <a:solidFill>
                  <a:schemeClr val="accent2">
                    <a:lumMod val="50000"/>
                  </a:schemeClr>
                </a:solidFill>
              </a:rPr>
              <a:t>Publikování na FHS (tištěné, elektronické, mediální publikace): </a:t>
            </a:r>
          </a:p>
          <a:p>
            <a:pPr marL="0" indent="0">
              <a:buNone/>
            </a:pPr>
            <a:r>
              <a:rPr lang="cs-CZ" dirty="0"/>
              <a:t>Ediční komise FHS UK – autor/</a:t>
            </a:r>
            <a:r>
              <a:rPr lang="cs-CZ" dirty="0" err="1"/>
              <a:t>ka</a:t>
            </a:r>
            <a:r>
              <a:rPr lang="cs-CZ" dirty="0"/>
              <a:t> podá </a:t>
            </a:r>
            <a:r>
              <a:rPr lang="cs-CZ" dirty="0" smtClean="0"/>
              <a:t>návrh </a:t>
            </a:r>
            <a:r>
              <a:rPr lang="cs-CZ" dirty="0"/>
              <a:t>na vydání publikace na FHS UK </a:t>
            </a:r>
            <a:r>
              <a:rPr lang="cs-CZ" dirty="0" smtClean="0"/>
              <a:t>-&gt; </a:t>
            </a:r>
            <a:r>
              <a:rPr lang="cs-CZ" dirty="0"/>
              <a:t>V případě schválení návrhu </a:t>
            </a:r>
            <a:r>
              <a:rPr lang="cs-CZ" dirty="0" smtClean="0"/>
              <a:t>–&gt; zařazení </a:t>
            </a:r>
            <a:r>
              <a:rPr lang="cs-CZ" dirty="0"/>
              <a:t>titulu do edičního plánu fakulty </a:t>
            </a:r>
            <a:r>
              <a:rPr lang="cs-CZ" dirty="0" smtClean="0"/>
              <a:t>–&gt; </a:t>
            </a:r>
            <a:r>
              <a:rPr lang="cs-CZ" dirty="0"/>
              <a:t>práce na rukopisu </a:t>
            </a:r>
            <a:r>
              <a:rPr lang="cs-CZ" dirty="0" smtClean="0"/>
              <a:t>-&gt; odevzdání </a:t>
            </a:r>
            <a:r>
              <a:rPr lang="cs-CZ" dirty="0"/>
              <a:t>rukopisu v dohodnutém termínu a domluva o grafickém řešení publikace a jejím financování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3600" dirty="0" smtClean="0">
                <a:solidFill>
                  <a:schemeClr val="accent2">
                    <a:lumMod val="50000"/>
                  </a:schemeClr>
                </a:solidFill>
              </a:rPr>
              <a:t>Publikování v časopisech vydávanými na FHS UK: </a:t>
            </a:r>
          </a:p>
          <a:p>
            <a:pPr marL="0" indent="0">
              <a:buNone/>
            </a:pPr>
            <a:r>
              <a:rPr lang="cs-CZ" dirty="0" smtClean="0"/>
              <a:t>-&gt; oslovení redakčních rad jednotlivých časopisů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3600" dirty="0" smtClean="0">
                <a:solidFill>
                  <a:schemeClr val="accent2">
                    <a:lumMod val="50000"/>
                  </a:schemeClr>
                </a:solidFill>
              </a:rPr>
              <a:t>Open Access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zelená cesta </a:t>
            </a:r>
            <a:r>
              <a:rPr lang="cs-CZ" dirty="0" smtClean="0"/>
              <a:t>– publikace článku v </a:t>
            </a:r>
            <a:r>
              <a:rPr lang="cs-CZ" dirty="0"/>
              <a:t>časopisu a zároveň </a:t>
            </a:r>
            <a:r>
              <a:rPr lang="cs-CZ" dirty="0" smtClean="0"/>
              <a:t>zpřístupnění v </a:t>
            </a:r>
            <a:r>
              <a:rPr lang="cs-CZ" dirty="0"/>
              <a:t>otevřeném </a:t>
            </a:r>
            <a:r>
              <a:rPr lang="cs-CZ" dirty="0" err="1"/>
              <a:t>repozitáři</a:t>
            </a:r>
            <a:r>
              <a:rPr lang="cs-CZ" dirty="0"/>
              <a:t> (</a:t>
            </a:r>
            <a:r>
              <a:rPr lang="cs-CZ" dirty="0" err="1" smtClean="0"/>
              <a:t>autoarchivuje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zlatá cesta </a:t>
            </a:r>
            <a:r>
              <a:rPr lang="cs-CZ" dirty="0" smtClean="0"/>
              <a:t>– publikace článku v </a:t>
            </a:r>
            <a:r>
              <a:rPr lang="cs-CZ" dirty="0"/>
              <a:t>otevřeném recenzovaném časopisu; u některých otevřených časopisů je placen publikační </a:t>
            </a:r>
            <a:r>
              <a:rPr lang="cs-CZ" dirty="0" smtClean="0"/>
              <a:t>poplatek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veda.fhs.cuni.cz/</a:t>
            </a:r>
            <a:r>
              <a:rPr lang="cs-CZ" dirty="0" err="1" smtClean="0">
                <a:hlinkClick r:id="rId2"/>
              </a:rPr>
              <a:t>FHSVEDA-77.html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OVV FHS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err="1" smtClean="0">
                <a:hlinkClick r:id="rId3"/>
              </a:rPr>
              <a:t>knihovna.fhs.cuni.cz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KFHS-82.html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KNIHOVNA</a:t>
            </a:r>
          </a:p>
        </p:txBody>
      </p:sp>
    </p:spTree>
    <p:extLst>
      <p:ext uri="{BB962C8B-B14F-4D97-AF65-F5344CB8AC3E}">
        <p14:creationId xmlns:p14="http://schemas.microsoft.com/office/powerpoint/2010/main" val="3582660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Evidence publikací (vykazování)</a:t>
            </a:r>
            <a:endParaRPr lang="cs-CZ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cs-CZ" altLang="cs-CZ" i="1" dirty="0">
                <a:latin typeface="Cambria" panose="02040503050406030204" pitchFamily="18" charset="0"/>
              </a:rPr>
              <a:t>Povinnost uvádět </a:t>
            </a:r>
            <a:r>
              <a:rPr lang="cs-CZ" altLang="cs-CZ" b="1" dirty="0">
                <a:latin typeface="Cambria" panose="02040503050406030204" pitchFamily="18" charset="0"/>
              </a:rPr>
              <a:t>afiliaci</a:t>
            </a:r>
            <a:r>
              <a:rPr lang="cs-CZ" altLang="cs-CZ" i="1" dirty="0">
                <a:latin typeface="Cambria" panose="02040503050406030204" pitchFamily="18" charset="0"/>
              </a:rPr>
              <a:t> k fakultě a </a:t>
            </a:r>
            <a:r>
              <a:rPr lang="cs-CZ" altLang="cs-CZ" b="1" dirty="0">
                <a:latin typeface="Cambria" panose="02040503050406030204" pitchFamily="18" charset="0"/>
              </a:rPr>
              <a:t>dedikaci</a:t>
            </a:r>
            <a:r>
              <a:rPr lang="cs-CZ" altLang="cs-CZ" i="1" dirty="0">
                <a:latin typeface="Cambria" panose="02040503050406030204" pitchFamily="18" charset="0"/>
              </a:rPr>
              <a:t> zdroji financování:</a:t>
            </a:r>
          </a:p>
          <a:p>
            <a:pPr>
              <a:lnSpc>
                <a:spcPct val="80000"/>
              </a:lnSpc>
              <a:buNone/>
            </a:pPr>
            <a:endParaRPr lang="cs-CZ" altLang="cs-CZ" i="1" dirty="0">
              <a:latin typeface="Cambria" panose="02040503050406030204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cs-CZ" altLang="cs-CZ" sz="2400" b="1" dirty="0" smtClean="0">
                <a:latin typeface="Cambria" panose="02040503050406030204" pitchFamily="18" charset="0"/>
              </a:rPr>
              <a:t>Afiliace:</a:t>
            </a:r>
          </a:p>
          <a:p>
            <a:pPr lvl="2">
              <a:lnSpc>
                <a:spcPct val="80000"/>
              </a:lnSpc>
              <a:buNone/>
            </a:pPr>
            <a:r>
              <a:rPr lang="cs-CZ" altLang="cs-CZ" dirty="0">
                <a:latin typeface="Cambria" panose="02040503050406030204" pitchFamily="18" charset="0"/>
              </a:rPr>
              <a:t>Mgr. </a:t>
            </a:r>
            <a:r>
              <a:rPr lang="cs-CZ" altLang="cs-CZ" dirty="0" smtClean="0">
                <a:latin typeface="Cambria" panose="02040503050406030204" pitchFamily="18" charset="0"/>
              </a:rPr>
              <a:t>Lucie Nováková</a:t>
            </a:r>
            <a:endParaRPr lang="cs-CZ" altLang="cs-CZ" dirty="0">
              <a:latin typeface="Cambria" panose="02040503050406030204" pitchFamily="18" charset="0"/>
            </a:endParaRPr>
          </a:p>
          <a:p>
            <a:pPr lvl="2">
              <a:lnSpc>
                <a:spcPct val="80000"/>
              </a:lnSpc>
              <a:buNone/>
            </a:pPr>
            <a:r>
              <a:rPr lang="cs-CZ" altLang="cs-CZ" dirty="0">
                <a:latin typeface="Cambria" panose="02040503050406030204" pitchFamily="18" charset="0"/>
              </a:rPr>
              <a:t>Univerzita Karlova, Fakulta humanitních studií </a:t>
            </a:r>
          </a:p>
          <a:p>
            <a:pPr lvl="2">
              <a:lnSpc>
                <a:spcPct val="80000"/>
              </a:lnSpc>
              <a:buNone/>
            </a:pPr>
            <a:r>
              <a:rPr lang="cs-CZ" altLang="cs-CZ" dirty="0" smtClean="0">
                <a:latin typeface="Cambria" panose="02040503050406030204" pitchFamily="18" charset="0"/>
              </a:rPr>
              <a:t>Pátkova 2137/5, </a:t>
            </a:r>
            <a:r>
              <a:rPr lang="cs-CZ" altLang="cs-CZ" dirty="0">
                <a:latin typeface="Cambria" panose="02040503050406030204" pitchFamily="18" charset="0"/>
              </a:rPr>
              <a:t>Praha </a:t>
            </a:r>
            <a:r>
              <a:rPr lang="cs-CZ" altLang="cs-CZ" dirty="0" smtClean="0">
                <a:latin typeface="Cambria" panose="02040503050406030204" pitchFamily="18" charset="0"/>
              </a:rPr>
              <a:t>8 - Libeň, 182 </a:t>
            </a:r>
            <a:r>
              <a:rPr lang="cs-CZ" altLang="cs-CZ" dirty="0">
                <a:latin typeface="Cambria" panose="02040503050406030204" pitchFamily="18" charset="0"/>
              </a:rPr>
              <a:t>00</a:t>
            </a:r>
          </a:p>
          <a:p>
            <a:pPr lvl="2">
              <a:lnSpc>
                <a:spcPct val="80000"/>
              </a:lnSpc>
              <a:buNone/>
            </a:pPr>
            <a:r>
              <a:rPr lang="cs-CZ" altLang="cs-CZ" dirty="0">
                <a:latin typeface="Cambria" panose="02040503050406030204" pitchFamily="18" charset="0"/>
              </a:rPr>
              <a:t>Czech Republic</a:t>
            </a:r>
          </a:p>
          <a:p>
            <a:pPr lvl="2">
              <a:lnSpc>
                <a:spcPct val="80000"/>
              </a:lnSpc>
              <a:buNone/>
            </a:pPr>
            <a:r>
              <a:rPr lang="cs-CZ" altLang="cs-CZ" dirty="0" err="1" smtClean="0">
                <a:latin typeface="Cambria" panose="02040503050406030204" pitchFamily="18" charset="0"/>
              </a:rPr>
              <a:t>lucie.novakova@fhs.cuni.cz</a:t>
            </a:r>
            <a:endParaRPr lang="cs-CZ" altLang="cs-CZ" dirty="0">
              <a:latin typeface="Cambria" panose="02040503050406030204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cs-CZ" altLang="cs-CZ" sz="2400" dirty="0" smtClean="0">
              <a:latin typeface="Cambria" panose="02040503050406030204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cs-CZ" altLang="cs-CZ" sz="2400" b="1" dirty="0" smtClean="0">
                <a:latin typeface="Cambria" panose="02040503050406030204" pitchFamily="18" charset="0"/>
              </a:rPr>
              <a:t>Dedikace:</a:t>
            </a:r>
          </a:p>
          <a:p>
            <a:pPr marL="903288" lvl="2" indent="0">
              <a:lnSpc>
                <a:spcPct val="120000"/>
              </a:lnSpc>
              <a:buNone/>
            </a:pPr>
            <a:r>
              <a:rPr lang="cs-CZ" altLang="cs-CZ" dirty="0">
                <a:latin typeface="Cambria" panose="02040503050406030204" pitchFamily="18" charset="0"/>
              </a:rPr>
              <a:t>Tento článek vznikl v rámci projektu Specifického vysokoškolského výzkumu </a:t>
            </a:r>
            <a:r>
              <a:rPr lang="cs-CZ" altLang="cs-CZ" dirty="0" smtClean="0">
                <a:latin typeface="Cambria" panose="02040503050406030204" pitchFamily="18" charset="0"/>
              </a:rPr>
              <a:t>„Aktuální otázky sémiotiky“ </a:t>
            </a:r>
            <a:r>
              <a:rPr lang="cs-CZ" altLang="cs-CZ" dirty="0">
                <a:latin typeface="Cambria" panose="02040503050406030204" pitchFamily="18" charset="0"/>
              </a:rPr>
              <a:t>č. </a:t>
            </a:r>
            <a:r>
              <a:rPr lang="cs-CZ" altLang="cs-CZ" dirty="0" smtClean="0">
                <a:latin typeface="Cambria" panose="02040503050406030204" pitchFamily="18" charset="0"/>
              </a:rPr>
              <a:t>26047202, 2017.</a:t>
            </a:r>
            <a:endParaRPr lang="cs-CZ" altLang="cs-CZ" dirty="0">
              <a:latin typeface="Cambria" panose="02040503050406030204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cs-CZ" altLang="cs-CZ" sz="2400" dirty="0" smtClean="0">
              <a:latin typeface="Cambria" panose="02040503050406030204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cs-CZ" altLang="cs-CZ" sz="33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Povinnost vykazovat publikace do databáze OBD: </a:t>
            </a:r>
            <a:r>
              <a:rPr lang="cs-CZ" altLang="cs-CZ" sz="33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včas a přesně</a:t>
            </a:r>
            <a:r>
              <a:rPr lang="cs-CZ" altLang="cs-CZ" sz="3300" dirty="0" smtClean="0">
                <a:latin typeface="Cambria" panose="02040503050406030204" pitchFamily="18" charset="0"/>
              </a:rPr>
              <a:t>.</a:t>
            </a:r>
          </a:p>
          <a:p>
            <a:pPr>
              <a:lnSpc>
                <a:spcPct val="80000"/>
              </a:lnSpc>
              <a:buNone/>
            </a:pPr>
            <a:endParaRPr lang="cs-CZ" altLang="cs-CZ" sz="2400" dirty="0">
              <a:latin typeface="Cambria" panose="02040503050406030204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cs-CZ" altLang="cs-CZ" sz="2400" dirty="0">
                <a:latin typeface="Cambria" panose="02040503050406030204" pitchFamily="18" charset="0"/>
                <a:hlinkClick r:id="rId2"/>
              </a:rPr>
              <a:t>https://</a:t>
            </a:r>
            <a:r>
              <a:rPr lang="cs-CZ" altLang="cs-CZ" sz="2400" dirty="0" smtClean="0">
                <a:latin typeface="Cambria" panose="02040503050406030204" pitchFamily="18" charset="0"/>
                <a:hlinkClick r:id="rId2"/>
              </a:rPr>
              <a:t>veda.fhs.cuni.cz/FHSVEDA-78.html</a:t>
            </a:r>
            <a:r>
              <a:rPr lang="cs-CZ" altLang="cs-CZ" sz="2400" dirty="0" smtClean="0">
                <a:latin typeface="Cambria" panose="02040503050406030204" pitchFamily="18" charset="0"/>
              </a:rPr>
              <a:t> </a:t>
            </a:r>
            <a:endParaRPr lang="cs-CZ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54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6438" y="389914"/>
            <a:ext cx="10515600" cy="1325563"/>
          </a:xfrm>
        </p:spPr>
        <p:txBody>
          <a:bodyPr>
            <a:normAutofit/>
          </a:bodyPr>
          <a:lstStyle/>
          <a:p>
            <a:r>
              <a:rPr lang="cs-CZ" sz="33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„Predátoři“ – nakladatelství, konference, časopisy…</a:t>
            </a:r>
            <a:endParaRPr lang="cs-CZ" sz="33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04456" y="1825624"/>
            <a:ext cx="8349343" cy="290847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5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Komerčními </a:t>
            </a:r>
            <a:r>
              <a:rPr lang="cs-CZ" sz="2500" b="1" dirty="0">
                <a:latin typeface="Cambria" panose="02040503050406030204" pitchFamily="18" charset="0"/>
                <a:ea typeface="Cambria" panose="02040503050406030204" pitchFamily="18" charset="0"/>
              </a:rPr>
              <a:t>subjekty vydávající se za poskytovatele služeb pro vědeckou </a:t>
            </a:r>
            <a:r>
              <a:rPr lang="cs-CZ" sz="25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komunitu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cíl:  </a:t>
            </a:r>
            <a:r>
              <a:rPr lang="cs-CZ" sz="2500" dirty="0">
                <a:latin typeface="Cambria" panose="02040503050406030204" pitchFamily="18" charset="0"/>
                <a:ea typeface="Cambria" panose="02040503050406030204" pitchFamily="18" charset="0"/>
              </a:rPr>
              <a:t>zisku skrze autorské poplatky, aniž by </a:t>
            </a:r>
            <a:r>
              <a:rPr lang="cs-CZ" sz="2500" b="1" dirty="0">
                <a:latin typeface="Cambria" panose="02040503050406030204" pitchFamily="18" charset="0"/>
                <a:ea typeface="Cambria" panose="02040503050406030204" pitchFamily="18" charset="0"/>
              </a:rPr>
              <a:t>dodržovali zavedené standardy vědecké komunikace a etiky </a:t>
            </a:r>
            <a:endParaRPr lang="cs-CZ" sz="25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agresivní </a:t>
            </a:r>
            <a:r>
              <a:rPr lang="cs-CZ" sz="2500" dirty="0">
                <a:latin typeface="Cambria" panose="02040503050406030204" pitchFamily="18" charset="0"/>
                <a:ea typeface="Cambria" panose="02040503050406030204" pitchFamily="18" charset="0"/>
              </a:rPr>
              <a:t>(spamová) emailová kampaň, nabídky možností publikace, editorství, členství v redakční radě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neznámí </a:t>
            </a:r>
            <a:r>
              <a:rPr lang="cs-CZ" sz="2500" dirty="0">
                <a:latin typeface="Cambria" panose="02040503050406030204" pitchFamily="18" charset="0"/>
                <a:ea typeface="Cambria" panose="02040503050406030204" pitchFamily="18" charset="0"/>
              </a:rPr>
              <a:t>editoři a členové redakčních rad, členové mnohdy fiktivní nebo uvádění bez jejich vědomí;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5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žádné</a:t>
            </a:r>
            <a:r>
              <a:rPr lang="cs-CZ" sz="2500" b="1" dirty="0">
                <a:latin typeface="Cambria" panose="02040503050406030204" pitchFamily="18" charset="0"/>
                <a:ea typeface="Cambria" panose="02040503050406030204" pitchFamily="18" charset="0"/>
              </a:rPr>
              <a:t>, fiktivní nebo nenáročné recenzní řízení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sz="2500" dirty="0">
                <a:latin typeface="Cambria" panose="02040503050406030204" pitchFamily="18" charset="0"/>
                <a:ea typeface="Cambria" panose="02040503050406030204" pitchFamily="18" charset="0"/>
              </a:rPr>
              <a:t>autorům někdy bývá ihned sděleno, že článek je přijat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sz="2500" dirty="0">
                <a:latin typeface="Cambria" panose="02040503050406030204" pitchFamily="18" charset="0"/>
                <a:ea typeface="Cambria" panose="02040503050406030204" pitchFamily="18" charset="0"/>
              </a:rPr>
              <a:t>zaslán sice posudek, ale velmi formální, vypracovaný podle šablony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sz="2500" dirty="0">
                <a:latin typeface="Cambria" panose="02040503050406030204" pitchFamily="18" charset="0"/>
                <a:ea typeface="Cambria" panose="02040503050406030204" pitchFamily="18" charset="0"/>
              </a:rPr>
              <a:t>komentáře a doporučení k přepracování velmi mírné, nepočetné a často zaměřené jen na formality (citační styl). </a:t>
            </a:r>
          </a:p>
          <a:p>
            <a:pPr fontAlgn="auto">
              <a:spcAft>
                <a:spcPts val="0"/>
              </a:spcAft>
              <a:defRPr/>
            </a:pPr>
            <a:endParaRPr lang="cs-CZ" dirty="0" smtClean="0">
              <a:latin typeface="Cambria" panose="02040503050406030204" pitchFamily="18" charset="0"/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38" y="1783080"/>
            <a:ext cx="1967345" cy="295101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96438" y="5021035"/>
            <a:ext cx="9511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 smtClean="0">
                <a:latin typeface="Cambria" panose="02040503050406030204" pitchFamily="18" charset="0"/>
              </a:rPr>
              <a:t>Blíže </a:t>
            </a:r>
            <a:r>
              <a:rPr lang="cs-CZ" b="1" dirty="0">
                <a:latin typeface="Cambria" panose="02040503050406030204" pitchFamily="18" charset="0"/>
              </a:rPr>
              <a:t>viz opatření proděkanů 2/2016 </a:t>
            </a:r>
            <a:r>
              <a:rPr lang="cs-CZ" b="1" dirty="0">
                <a:latin typeface="Cambria" panose="02040503050406030204" pitchFamily="18" charset="0"/>
                <a:hlinkClick r:id="rId3"/>
              </a:rPr>
              <a:t>https://</a:t>
            </a:r>
            <a:r>
              <a:rPr lang="cs-CZ" b="1" dirty="0" err="1" smtClean="0">
                <a:latin typeface="Cambria" panose="02040503050406030204" pitchFamily="18" charset="0"/>
                <a:hlinkClick r:id="rId3"/>
              </a:rPr>
              <a:t>fhs.cuni.cz</a:t>
            </a:r>
            <a:r>
              <a:rPr lang="cs-CZ" b="1" dirty="0" smtClean="0">
                <a:latin typeface="Cambria" panose="02040503050406030204" pitchFamily="18" charset="0"/>
                <a:hlinkClick r:id="rId3"/>
              </a:rPr>
              <a:t>/FHS-</a:t>
            </a:r>
            <a:r>
              <a:rPr lang="cs-CZ" b="1" dirty="0" err="1" smtClean="0">
                <a:latin typeface="Cambria" panose="02040503050406030204" pitchFamily="18" charset="0"/>
                <a:hlinkClick r:id="rId3"/>
              </a:rPr>
              <a:t>1313.html</a:t>
            </a:r>
            <a:endParaRPr lang="cs-CZ" b="1" dirty="0" smtClean="0">
              <a:latin typeface="Cambria" panose="02040503050406030204" pitchFamily="18" charset="0"/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 smtClean="0">
                <a:latin typeface="Cambria" panose="02040503050406030204" pitchFamily="18" charset="0"/>
              </a:rPr>
              <a:t>Centrum UK pro podporu Open Science: </a:t>
            </a:r>
            <a:r>
              <a:rPr lang="cs-CZ" b="1" dirty="0" smtClean="0">
                <a:latin typeface="Cambria" panose="02040503050406030204" pitchFamily="18" charset="0"/>
                <a:hlinkClick r:id="rId4"/>
              </a:rPr>
              <a:t>https</a:t>
            </a:r>
            <a:r>
              <a:rPr lang="cs-CZ" b="1" dirty="0">
                <a:latin typeface="Cambria" panose="02040503050406030204" pitchFamily="18" charset="0"/>
                <a:hlinkClick r:id="rId4"/>
              </a:rPr>
              <a:t>://</a:t>
            </a:r>
            <a:r>
              <a:rPr lang="cs-CZ" b="1" dirty="0" err="1" smtClean="0">
                <a:latin typeface="Cambria" panose="02040503050406030204" pitchFamily="18" charset="0"/>
                <a:hlinkClick r:id="rId4"/>
              </a:rPr>
              <a:t>openscience.cuni.cz</a:t>
            </a:r>
            <a:r>
              <a:rPr lang="cs-CZ" b="1" dirty="0" smtClean="0">
                <a:latin typeface="Cambria" panose="02040503050406030204" pitchFamily="18" charset="0"/>
                <a:hlinkClick r:id="rId4"/>
              </a:rPr>
              <a:t>/</a:t>
            </a:r>
            <a:r>
              <a:rPr lang="cs-CZ" b="1" dirty="0" err="1" smtClean="0">
                <a:latin typeface="Cambria" panose="02040503050406030204" pitchFamily="18" charset="0"/>
                <a:hlinkClick r:id="rId4"/>
              </a:rPr>
              <a:t>OSCI-36.html</a:t>
            </a:r>
            <a:r>
              <a:rPr lang="cs-CZ" b="1" dirty="0" smtClean="0">
                <a:latin typeface="Cambria" panose="02040503050406030204" pitchFamily="18" charset="0"/>
              </a:rPr>
              <a:t>  </a:t>
            </a:r>
            <a:endParaRPr lang="cs-CZ" b="1" dirty="0">
              <a:latin typeface="Cambria" panose="020405030504060302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435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57546" y="1291369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cs-CZ" sz="5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Etické aspekty realizace výzkumné a tvůrčí činnosti na FHS UK</a:t>
            </a:r>
            <a:endParaRPr lang="cs-CZ" sz="50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519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Etika ve výzkumu 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 UK</a:t>
            </a:r>
            <a:endParaRPr lang="cs-CZ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17716"/>
            <a:ext cx="4553932" cy="286574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cs-CZ" b="1" dirty="0" smtClean="0"/>
              <a:t>Komise pro etiku ve výzkumu FHS UK </a:t>
            </a:r>
            <a:r>
              <a:rPr lang="cs-CZ" dirty="0" smtClean="0"/>
              <a:t>(neplést s Etickou komisí!)</a:t>
            </a:r>
          </a:p>
          <a:p>
            <a:r>
              <a:rPr lang="cs-CZ" dirty="0" smtClean="0"/>
              <a:t>Etické aspekty výzkumu (lidští účastníci, ochrana osobních údajů, informované souhlasy, citlivý přístup k ohroženým skupinám…)</a:t>
            </a:r>
          </a:p>
          <a:p>
            <a:r>
              <a:rPr lang="cs-CZ" dirty="0" smtClean="0"/>
              <a:t>Konzultace, stanoviska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342" y="675412"/>
            <a:ext cx="6516009" cy="6182588"/>
          </a:xfrm>
          <a:prstGeom prst="rect">
            <a:avLst/>
          </a:prstGeom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838200" y="4592426"/>
            <a:ext cx="4553932" cy="8374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</a:rPr>
              <a:t>veda.fhs.cuni.cz/</a:t>
            </a:r>
            <a:r>
              <a:rPr lang="cs-CZ" b="1" dirty="0" err="1" smtClean="0">
                <a:solidFill>
                  <a:schemeClr val="accent4">
                    <a:lumMod val="75000"/>
                  </a:schemeClr>
                </a:solidFill>
              </a:rPr>
              <a:t>FHSVEDA-28.html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838200" y="5638801"/>
            <a:ext cx="4553932" cy="8374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b="1" dirty="0" err="1" smtClean="0">
                <a:solidFill>
                  <a:schemeClr val="accent4">
                    <a:lumMod val="75000"/>
                  </a:schemeClr>
                </a:solidFill>
              </a:rPr>
              <a:t>veda@fhs.cuni.cz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6747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Komise pro etiku ve výzkumu (KEV) na FHS UK</a:t>
            </a:r>
            <a:endParaRPr lang="cs-CZ" sz="4000" b="1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cs-CZ" dirty="0" smtClean="0">
              <a:latin typeface="Cambria" panose="02040503050406030204" pitchFamily="18" charset="0"/>
            </a:endParaRPr>
          </a:p>
          <a:p>
            <a:r>
              <a:rPr lang="cs-CZ" dirty="0" smtClean="0">
                <a:latin typeface="Cambria" panose="02040503050406030204" pitchFamily="18" charset="0"/>
              </a:rPr>
              <a:t>Konzultuje </a:t>
            </a:r>
            <a:r>
              <a:rPr lang="cs-CZ" dirty="0">
                <a:latin typeface="Cambria" panose="02040503050406030204" pitchFamily="18" charset="0"/>
              </a:rPr>
              <a:t>etické aspekty návrhů výzkumných projektů realizovaných na </a:t>
            </a:r>
            <a:r>
              <a:rPr lang="cs-CZ" dirty="0" smtClean="0">
                <a:latin typeface="Cambria" panose="02040503050406030204" pitchFamily="18" charset="0"/>
              </a:rPr>
              <a:t>FHS (zejména projekty se zranitelnými participanty). </a:t>
            </a:r>
          </a:p>
          <a:p>
            <a:r>
              <a:rPr lang="cs-CZ" dirty="0" smtClean="0">
                <a:latin typeface="Cambria" panose="02040503050406030204" pitchFamily="18" charset="0"/>
              </a:rPr>
              <a:t>Vydává doporučení a stanoviska k návrhům výzkumných projektů. </a:t>
            </a:r>
            <a:endParaRPr lang="cs-CZ" dirty="0">
              <a:latin typeface="Cambria" panose="02040503050406030204" pitchFamily="18" charset="0"/>
            </a:endParaRPr>
          </a:p>
          <a:p>
            <a:r>
              <a:rPr lang="cs-CZ" dirty="0" smtClean="0">
                <a:solidFill>
                  <a:srgbClr val="FF0000"/>
                </a:solidFill>
                <a:latin typeface="Cambria" panose="02040503050406030204" pitchFamily="18" charset="0"/>
              </a:rPr>
              <a:t>!V řadě případů je stanovisko KEV potřebné jako součást grantové žádosti nebo publikačního výstupu!</a:t>
            </a:r>
          </a:p>
          <a:p>
            <a:r>
              <a:rPr lang="cs-CZ" sz="2600" dirty="0" smtClean="0">
                <a:latin typeface="Cambria" panose="02040503050406030204" pitchFamily="18" charset="0"/>
              </a:rPr>
              <a:t>Kontaktní osoba KEV: Renata Wilflingová (</a:t>
            </a:r>
            <a:r>
              <a:rPr lang="cs-CZ" sz="2600" dirty="0" smtClean="0">
                <a:latin typeface="Cambria" panose="02040503050406030204" pitchFamily="18" charset="0"/>
                <a:hlinkClick r:id="rId2"/>
              </a:rPr>
              <a:t>renata.wilflingova@fhs.cuni.cz</a:t>
            </a:r>
            <a:r>
              <a:rPr lang="cs-CZ" sz="2600" dirty="0" smtClean="0">
                <a:latin typeface="Cambria" panose="02040503050406030204" pitchFamily="18" charset="0"/>
              </a:rPr>
              <a:t>) </a:t>
            </a:r>
            <a:endParaRPr lang="cs-CZ" sz="2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03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46365" y="2562112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>
                <a:latin typeface="Cambria" panose="02040503050406030204" pitchFamily="18" charset="0"/>
              </a:rPr>
              <a:t>Děkujeme za pozornost</a:t>
            </a:r>
            <a:endParaRPr lang="cs-CZ" b="1" dirty="0">
              <a:latin typeface="Cambria" panose="020405030504060302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790" y="778327"/>
            <a:ext cx="6408420" cy="19812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298121" y="4160379"/>
            <a:ext cx="9258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Cambria" panose="02040503050406030204" pitchFamily="18" charset="0"/>
              </a:rPr>
              <a:t>Oddělení pro vědu a výzkum</a:t>
            </a:r>
          </a:p>
          <a:p>
            <a:pPr algn="ctr"/>
            <a:r>
              <a:rPr lang="cs-CZ" dirty="0">
                <a:latin typeface="Cambria" panose="02040503050406030204" pitchFamily="18" charset="0"/>
                <a:hlinkClick r:id="rId3"/>
              </a:rPr>
              <a:t>veda@fhs.cuni.cz</a:t>
            </a:r>
            <a:r>
              <a:rPr lang="cs-CZ" dirty="0">
                <a:latin typeface="Cambria" panose="02040503050406030204" pitchFamily="18" charset="0"/>
              </a:rPr>
              <a:t> </a:t>
            </a:r>
          </a:p>
          <a:p>
            <a:pPr algn="ctr"/>
            <a:endParaRPr lang="cs-CZ" b="1" dirty="0" smtClean="0">
              <a:latin typeface="Cambria" panose="02040503050406030204" pitchFamily="18" charset="0"/>
            </a:endParaRPr>
          </a:p>
          <a:p>
            <a:pPr algn="ctr"/>
            <a:r>
              <a:rPr lang="cs-CZ" dirty="0">
                <a:latin typeface="Cambria" panose="02040503050406030204" pitchFamily="18" charset="0"/>
                <a:hlinkClick r:id="rId4"/>
              </a:rPr>
              <a:t>https://</a:t>
            </a:r>
            <a:r>
              <a:rPr lang="cs-CZ" dirty="0" smtClean="0">
                <a:latin typeface="Cambria" panose="02040503050406030204" pitchFamily="18" charset="0"/>
                <a:hlinkClick r:id="rId4"/>
              </a:rPr>
              <a:t>fhs.cuni.cz/FHS-11.html</a:t>
            </a:r>
            <a:endParaRPr lang="cs-CZ" dirty="0" smtClean="0">
              <a:latin typeface="Cambria" panose="020405030504060302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92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986319" y="678730"/>
            <a:ext cx="10515600" cy="4994800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5000" b="1" dirty="0" smtClean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Kde </a:t>
            </a:r>
            <a:r>
              <a:rPr lang="cs-CZ" sz="5000" b="1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hledat informace o podpoře vědecké a tvůrčí činnosti doktorských </a:t>
            </a:r>
            <a:r>
              <a:rPr lang="cs-CZ" sz="5000" b="1" dirty="0" smtClean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studentů a studentek FHS UK?</a:t>
            </a:r>
            <a:endParaRPr lang="cs-CZ" sz="5000" b="1" dirty="0">
              <a:solidFill>
                <a:schemeClr val="accent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680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35098"/>
              </p:ext>
            </p:extLst>
          </p:nvPr>
        </p:nvGraphicFramePr>
        <p:xfrm>
          <a:off x="830036" y="1600049"/>
          <a:ext cx="10665278" cy="2777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6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34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4406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+mn-lt"/>
                          <a:hlinkClick r:id="rId2"/>
                        </a:rPr>
                        <a:t>veda@fhs.cuni.cz</a:t>
                      </a:r>
                      <a:endParaRPr lang="cs-CZ" sz="1600" dirty="0" smtClean="0">
                        <a:latin typeface="+mn-lt"/>
                      </a:endParaRPr>
                    </a:p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Místnosti 1.23 a 1.24</a:t>
                      </a:r>
                    </a:p>
                    <a:p>
                      <a:pPr algn="ctr"/>
                      <a:r>
                        <a:rPr lang="cs-CZ" sz="1600" dirty="0" smtClean="0">
                          <a:solidFill>
                            <a:srgbClr val="0070C0"/>
                          </a:solidFill>
                          <a:latin typeface="+mn-lt"/>
                        </a:rPr>
                        <a:t>https://veda.fhs.cuni.cz/</a:t>
                      </a:r>
                      <a:r>
                        <a:rPr lang="cs-CZ" sz="1600" dirty="0" err="1" smtClean="0">
                          <a:solidFill>
                            <a:srgbClr val="0070C0"/>
                          </a:solidFill>
                          <a:latin typeface="+mn-lt"/>
                        </a:rPr>
                        <a:t>FHSVEDA-1.html</a:t>
                      </a:r>
                      <a:endParaRPr lang="cs-CZ" sz="1600" dirty="0" smtClean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doc. PhDr. Gabriela Seidlová Málková,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Ph.D.</a:t>
                      </a:r>
                      <a:endParaRPr lang="cs-CZ" sz="16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cs-CZ" sz="16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Proděkank</a:t>
                      </a:r>
                      <a:r>
                        <a:rPr lang="cs-CZ" sz="1600" b="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 pro vědu</a:t>
                      </a:r>
                    </a:p>
                    <a:p>
                      <a:pPr algn="ctr"/>
                      <a:r>
                        <a:rPr lang="cs-CZ" sz="1600" b="0" baseline="0" dirty="0" smtClean="0">
                          <a:latin typeface="+mn-lt"/>
                          <a:hlinkClick r:id="rId3"/>
                        </a:rPr>
                        <a:t>gabriela.malkova@fhs.cuni.cz</a:t>
                      </a:r>
                      <a:r>
                        <a:rPr lang="cs-CZ" sz="1600" b="0" baseline="0" dirty="0" smtClean="0">
                          <a:latin typeface="+mn-lt"/>
                        </a:rPr>
                        <a:t>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Ing. Jan Bělonožník</a:t>
                      </a:r>
                    </a:p>
                    <a:p>
                      <a:pPr algn="ctr"/>
                      <a:r>
                        <a:rPr lang="cs-CZ" sz="16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Vedoucí oddělení</a:t>
                      </a:r>
                    </a:p>
                    <a:p>
                      <a:pPr algn="ctr"/>
                      <a:r>
                        <a:rPr lang="cs-CZ" sz="1600" b="0" dirty="0" smtClean="0">
                          <a:latin typeface="+mn-lt"/>
                          <a:hlinkClick r:id="rId4"/>
                        </a:rPr>
                        <a:t>jan.belonoznik@fhs.cuni.cz</a:t>
                      </a:r>
                      <a:r>
                        <a:rPr lang="cs-CZ" sz="1600" b="0" dirty="0" smtClean="0"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COOPERATIO</a:t>
                      </a:r>
                      <a:endParaRPr lang="cs-CZ" sz="1600" b="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2811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+mn-lt"/>
                        </a:rPr>
                        <a:t>Mgr. Eva Benešová</a:t>
                      </a:r>
                    </a:p>
                    <a:p>
                      <a:pPr algn="ctr"/>
                      <a:endParaRPr lang="cs-CZ" sz="1600" dirty="0" smtClean="0">
                        <a:latin typeface="+mn-lt"/>
                      </a:endParaRPr>
                    </a:p>
                    <a:p>
                      <a:pPr algn="ctr"/>
                      <a:r>
                        <a:rPr lang="cs-CZ" sz="1600" dirty="0" err="1" smtClean="0">
                          <a:latin typeface="+mn-lt"/>
                          <a:hlinkClick r:id="rId5"/>
                        </a:rPr>
                        <a:t>eva.benesova@fhs.cuni.cz</a:t>
                      </a:r>
                      <a:endParaRPr lang="cs-CZ" sz="1600" dirty="0" smtClean="0">
                        <a:latin typeface="+mn-lt"/>
                      </a:endParaRPr>
                    </a:p>
                    <a:p>
                      <a:pPr algn="ctr"/>
                      <a:r>
                        <a:rPr lang="cs-CZ" sz="1600" dirty="0" smtClean="0">
                          <a:latin typeface="+mn-lt"/>
                        </a:rPr>
                        <a:t>GA ČR, GA UK, SVV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+mn-lt"/>
                        </a:rPr>
                        <a:t>Mgr. Amal Klimtová</a:t>
                      </a:r>
                    </a:p>
                    <a:p>
                      <a:pPr algn="ctr"/>
                      <a:endParaRPr lang="cs-CZ" sz="1600" dirty="0" smtClean="0">
                        <a:latin typeface="+mn-lt"/>
                      </a:endParaRPr>
                    </a:p>
                    <a:p>
                      <a:pPr algn="ctr"/>
                      <a:r>
                        <a:rPr lang="cs-CZ" sz="1600" dirty="0" err="1" smtClean="0">
                          <a:latin typeface="+mn-lt"/>
                          <a:hlinkClick r:id="rId6"/>
                        </a:rPr>
                        <a:t>amal.klimtova@fhs.cuni.cz</a:t>
                      </a:r>
                      <a:endParaRPr lang="cs-CZ" sz="1600" dirty="0" smtClean="0">
                        <a:latin typeface="+mn-lt"/>
                      </a:endParaRPr>
                    </a:p>
                    <a:p>
                      <a:pPr algn="ctr"/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Evropské a mezinárodní projekty (H2020, ERC, ad.), UNCE</a:t>
                      </a:r>
                      <a:endParaRPr lang="cs-CZ" sz="16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latin typeface="+mn-lt"/>
                        </a:rPr>
                        <a:t>Mgr. Renata Wilflingová</a:t>
                      </a:r>
                    </a:p>
                    <a:p>
                      <a:pPr algn="ctr"/>
                      <a:endParaRPr lang="cs-CZ" sz="1600" dirty="0" smtClean="0">
                        <a:latin typeface="+mn-lt"/>
                      </a:endParaRPr>
                    </a:p>
                    <a:p>
                      <a:pPr algn="ctr"/>
                      <a:r>
                        <a:rPr lang="cs-CZ" sz="1600" dirty="0" smtClean="0">
                          <a:latin typeface="+mn-lt"/>
                          <a:hlinkClick r:id="rId7"/>
                        </a:rPr>
                        <a:t>renata.wilflingova@fhs.cuni.cz</a:t>
                      </a:r>
                      <a:endParaRPr lang="cs-CZ" sz="1600" dirty="0" smtClean="0">
                        <a:latin typeface="+mn-lt"/>
                      </a:endParaRPr>
                    </a:p>
                    <a:p>
                      <a:pPr algn="ctr"/>
                      <a:r>
                        <a:rPr lang="cs-CZ" sz="1600" dirty="0" smtClean="0">
                          <a:latin typeface="+mn-lt"/>
                        </a:rPr>
                        <a:t>COOPERATIO, RUV, Komise pro etiku ve výzkumu</a:t>
                      </a:r>
                      <a:endParaRPr lang="cs-CZ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latin typeface="Cambria" panose="02040503050406030204" pitchFamily="18" charset="0"/>
              </a:rPr>
              <a:t>I. Oddělení pro vědu a výzkum</a:t>
            </a:r>
            <a:endParaRPr lang="cs-CZ" sz="4000" b="1" dirty="0">
              <a:latin typeface="Cambria" panose="020405030504060302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36" y="4594380"/>
            <a:ext cx="10665278" cy="182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4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II. Webové stránky OVV FHS UK</a:t>
            </a:r>
            <a:endParaRPr lang="cs-CZ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063836" cy="701444"/>
          </a:xfrm>
        </p:spPr>
        <p:txBody>
          <a:bodyPr/>
          <a:lstStyle/>
          <a:p>
            <a:pPr marL="0" indent="0">
              <a:buNone/>
            </a:pPr>
            <a:r>
              <a:rPr lang="cs-CZ" u="sng" dirty="0" smtClean="0">
                <a:solidFill>
                  <a:schemeClr val="accent5"/>
                </a:solidFill>
              </a:rPr>
              <a:t>veda.fhs.cuni.cz/</a:t>
            </a:r>
            <a:r>
              <a:rPr lang="cs-CZ" u="sng" dirty="0" err="1" smtClean="0">
                <a:solidFill>
                  <a:schemeClr val="accent5"/>
                </a:solidFill>
              </a:rPr>
              <a:t>FHSVEDA-1.html</a:t>
            </a:r>
            <a:endParaRPr lang="cs-CZ" u="sng" dirty="0">
              <a:solidFill>
                <a:schemeClr val="accent5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" r="1729"/>
          <a:stretch/>
        </p:blipFill>
        <p:spPr>
          <a:xfrm>
            <a:off x="6783185" y="1514906"/>
            <a:ext cx="5408815" cy="534309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05"/>
          <a:stretch/>
        </p:blipFill>
        <p:spPr>
          <a:xfrm>
            <a:off x="673851" y="2662006"/>
            <a:ext cx="5737200" cy="285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1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799788" cy="2547757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III. Vaše školící pracoviště (katedra) a školitel/</a:t>
            </a:r>
            <a:r>
              <a:rPr lang="cs-CZ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ka</a:t>
            </a:r>
            <a:endParaRPr lang="cs-CZ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582" y="0"/>
            <a:ext cx="716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94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19191" y="1706252"/>
            <a:ext cx="10515600" cy="40802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5000" b="1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Zdroje finanční  </a:t>
            </a:r>
            <a:r>
              <a:rPr lang="cs-CZ" sz="5000" b="1" dirty="0">
                <a:solidFill>
                  <a:schemeClr val="accent5"/>
                </a:solidFill>
                <a:latin typeface="Cambria" panose="02040503050406030204" pitchFamily="18" charset="0"/>
              </a:rPr>
              <a:t>podpory vědy a výzkumu pro doktorandy </a:t>
            </a:r>
            <a:r>
              <a:rPr lang="cs-CZ" sz="5000" b="1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a doktorandky </a:t>
            </a:r>
          </a:p>
          <a:p>
            <a:pPr marL="0" indent="0" algn="ctr">
              <a:buNone/>
            </a:pPr>
            <a:r>
              <a:rPr lang="cs-CZ" sz="5000" b="1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na </a:t>
            </a:r>
            <a:r>
              <a:rPr lang="cs-CZ" sz="5000" b="1" dirty="0">
                <a:solidFill>
                  <a:schemeClr val="accent5"/>
                </a:solidFill>
                <a:latin typeface="Cambria" panose="02040503050406030204" pitchFamily="18" charset="0"/>
              </a:rPr>
              <a:t>FHS UK</a:t>
            </a:r>
            <a:endParaRPr lang="cs-CZ" sz="5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565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A) Dotační programy a granty</a:t>
            </a:r>
            <a:endParaRPr lang="cs-CZ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0" y="1690688"/>
            <a:ext cx="7173885" cy="494578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cs-CZ" altLang="cs-CZ" b="1" dirty="0">
                <a:latin typeface="Cambria" panose="02040503050406030204" pitchFamily="18" charset="0"/>
              </a:rPr>
              <a:t>Institucionální </a:t>
            </a:r>
            <a:r>
              <a:rPr lang="cs-CZ" altLang="cs-CZ" b="1" dirty="0" smtClean="0">
                <a:latin typeface="Cambria" panose="02040503050406030204" pitchFamily="18" charset="0"/>
              </a:rPr>
              <a:t>financování</a:t>
            </a:r>
            <a:endParaRPr lang="cs-CZ" altLang="cs-CZ" b="1" dirty="0">
              <a:latin typeface="Cambria" panose="02040503050406030204" pitchFamily="18" charset="0"/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Programy Cooperatio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Dotační programy SVV </a:t>
            </a:r>
          </a:p>
          <a:p>
            <a:pPr marL="0" indent="0" algn="r">
              <a:lnSpc>
                <a:spcPct val="80000"/>
              </a:lnSpc>
              <a:buNone/>
              <a:defRPr/>
            </a:pPr>
            <a:r>
              <a:rPr lang="cs-CZ" altLang="cs-CZ" sz="22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Oba jsou dotační programy MŠMT </a:t>
            </a:r>
            <a:r>
              <a:rPr lang="cs-CZ" altLang="cs-CZ" sz="2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„institucionální </a:t>
            </a:r>
            <a:r>
              <a:rPr lang="cs-CZ" altLang="cs-CZ" sz="2200" dirty="0">
                <a:solidFill>
                  <a:srgbClr val="000000"/>
                </a:solidFill>
                <a:latin typeface="Cambria" panose="02040503050406030204" pitchFamily="18" charset="0"/>
              </a:rPr>
              <a:t>podpora na dlouhodobý koncepční rozvoj výzkumné organizace</a:t>
            </a:r>
            <a:r>
              <a:rPr lang="cs-CZ" altLang="cs-CZ" sz="2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“ </a:t>
            </a:r>
            <a:endParaRPr lang="cs-CZ" altLang="cs-CZ" sz="22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endParaRPr lang="cs-CZ" altLang="cs-CZ" b="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b="1" dirty="0">
                <a:solidFill>
                  <a:srgbClr val="000000"/>
                </a:solidFill>
                <a:latin typeface="Cambria" panose="02040503050406030204" pitchFamily="18" charset="0"/>
              </a:rPr>
              <a:t>Účelové financování:</a:t>
            </a:r>
            <a:r>
              <a:rPr lang="cs-CZ" altLang="cs-CZ" dirty="0">
                <a:latin typeface="Cambria" panose="02040503050406030204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granty</a:t>
            </a:r>
            <a:r>
              <a:rPr lang="cs-CZ" altLang="cs-CZ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cs-CZ" altLang="cs-CZ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na konkrétní </a:t>
            </a:r>
            <a:r>
              <a:rPr lang="cs-CZ" altLang="cs-CZ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projekty, pro doktorandy/doktorandky zejména </a:t>
            </a:r>
            <a:r>
              <a:rPr lang="cs-CZ" altLang="cs-CZ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GA UK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d</a:t>
            </a:r>
            <a:r>
              <a:rPr lang="cs-CZ" altLang="cs-CZ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alší </a:t>
            </a:r>
            <a:r>
              <a:rPr lang="cs-CZ" altLang="cs-CZ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p</a:t>
            </a:r>
            <a:r>
              <a:rPr lang="cs-CZ" altLang="cs-CZ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rogramy viz </a:t>
            </a:r>
            <a:r>
              <a:rPr lang="cs-CZ" altLang="cs-CZ" b="1" dirty="0" smtClean="0">
                <a:solidFill>
                  <a:srgbClr val="FF0000"/>
                </a:solidFill>
                <a:latin typeface="Cambria" panose="02040503050406030204" pitchFamily="18" charset="0"/>
                <a:hlinkClick r:id="rId2"/>
              </a:rPr>
              <a:t>web OVV</a:t>
            </a:r>
            <a:r>
              <a:rPr lang="cs-CZ" altLang="cs-CZ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, nebo dle informací vašeho školitele/školitelky</a:t>
            </a:r>
            <a:endParaRPr lang="cs-CZ" altLang="cs-CZ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dirty="0"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8" y="1753124"/>
            <a:ext cx="4086630" cy="398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3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89539"/>
          </a:xfrm>
        </p:spPr>
        <p:txBody>
          <a:bodyPr>
            <a:normAutofit/>
          </a:bodyPr>
          <a:lstStyle/>
          <a:p>
            <a:r>
              <a:rPr lang="cs-CZ" sz="49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cs-CZ" sz="49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Mobilitní</a:t>
            </a:r>
            <a:r>
              <a:rPr lang="cs-CZ" sz="49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programy </a:t>
            </a:r>
            <a:r>
              <a:rPr lang="cs-CZ" sz="33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(Zahraniční oddělení)</a:t>
            </a:r>
            <a:r>
              <a:rPr lang="cs-CZ" sz="3300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cs-CZ" sz="33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cs-CZ" sz="33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639505"/>
            <a:ext cx="10515600" cy="35374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Viz prezentace Zahraničního oddělení: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Erasmus </a:t>
            </a:r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plus</a:t>
            </a:r>
            <a:endParaRPr lang="cs-CZ" altLang="cs-CZ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alt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Fond </a:t>
            </a:r>
            <a:r>
              <a:rPr lang="cs-CZ" altLang="cs-CZ" dirty="0">
                <a:latin typeface="Cambria" panose="02040503050406030204" pitchFamily="18" charset="0"/>
                <a:ea typeface="Cambria" panose="02040503050406030204" pitchFamily="18" charset="0"/>
              </a:rPr>
              <a:t>mobility (zahraniční výjezdy, do 50 %)</a:t>
            </a:r>
          </a:p>
          <a:p>
            <a:r>
              <a:rPr lang="cs-CZ" altLang="cs-CZ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Fulbrightova</a:t>
            </a:r>
            <a:r>
              <a:rPr lang="cs-CZ" alt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altLang="cs-CZ" dirty="0">
                <a:latin typeface="Cambria" panose="02040503050406030204" pitchFamily="18" charset="0"/>
                <a:ea typeface="Cambria" panose="02040503050406030204" pitchFamily="18" charset="0"/>
              </a:rPr>
              <a:t>komise ČR  - cesty do USA</a:t>
            </a:r>
          </a:p>
          <a:p>
            <a:r>
              <a:rPr lang="cs-CZ" altLang="cs-CZ" dirty="0">
                <a:latin typeface="Cambria" panose="02040503050406030204" pitchFamily="18" charset="0"/>
                <a:ea typeface="Cambria" panose="02040503050406030204" pitchFamily="18" charset="0"/>
              </a:rPr>
              <a:t>International Visegrád </a:t>
            </a:r>
            <a:r>
              <a:rPr lang="cs-CZ" alt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Fund</a:t>
            </a:r>
            <a:r>
              <a:rPr lang="cs-CZ" altLang="cs-CZ" dirty="0">
                <a:latin typeface="Cambria" panose="02040503050406030204" pitchFamily="18" charset="0"/>
                <a:ea typeface="Cambria" panose="02040503050406030204" pitchFamily="18" charset="0"/>
              </a:rPr>
              <a:t> (IVF)</a:t>
            </a:r>
          </a:p>
          <a:p>
            <a:r>
              <a:rPr lang="cs-CZ" altLang="cs-CZ" dirty="0">
                <a:latin typeface="Cambria" panose="02040503050406030204" pitchFamily="18" charset="0"/>
                <a:ea typeface="Cambria" panose="02040503050406030204" pitchFamily="18" charset="0"/>
              </a:rPr>
              <a:t>CEEPUS (</a:t>
            </a:r>
            <a:r>
              <a:rPr lang="cs-CZ" alt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Central</a:t>
            </a:r>
            <a:r>
              <a:rPr lang="cs-CZ" alt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alt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European</a:t>
            </a:r>
            <a:r>
              <a:rPr lang="cs-CZ" altLang="cs-CZ" dirty="0">
                <a:latin typeface="Cambria" panose="02040503050406030204" pitchFamily="18" charset="0"/>
                <a:ea typeface="Cambria" panose="02040503050406030204" pitchFamily="18" charset="0"/>
              </a:rPr>
              <a:t> Exchange Program </a:t>
            </a:r>
            <a:r>
              <a:rPr lang="cs-CZ" alt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for</a:t>
            </a:r>
            <a:r>
              <a:rPr lang="cs-CZ" altLang="cs-CZ" dirty="0">
                <a:latin typeface="Cambria" panose="02040503050406030204" pitchFamily="18" charset="0"/>
                <a:ea typeface="Cambria" panose="02040503050406030204" pitchFamily="18" charset="0"/>
              </a:rPr>
              <a:t> University </a:t>
            </a:r>
            <a:r>
              <a:rPr lang="cs-CZ" alt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Studies</a:t>
            </a:r>
            <a:r>
              <a:rPr lang="cs-CZ" alt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cs-CZ" alt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18688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</TotalTime>
  <Words>1746</Words>
  <Application>Microsoft Office PowerPoint</Application>
  <PresentationFormat>Širokoúhlá obrazovka</PresentationFormat>
  <Paragraphs>214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Cambria</vt:lpstr>
      <vt:lpstr>Wingdings</vt:lpstr>
      <vt:lpstr>Motiv Office</vt:lpstr>
      <vt:lpstr>Věda a výzkum na FHS UK základní informace k doktorskému studiu</vt:lpstr>
      <vt:lpstr>FHS UK jako vědecko-výzkumná organizace</vt:lpstr>
      <vt:lpstr>Prezentace aplikace PowerPoint</vt:lpstr>
      <vt:lpstr>I. Oddělení pro vědu a výzkum</vt:lpstr>
      <vt:lpstr>II. Webové stránky OVV FHS UK</vt:lpstr>
      <vt:lpstr>III. Vaše školící pracoviště (katedra) a školitel/ka</vt:lpstr>
      <vt:lpstr>Prezentace aplikace PowerPoint</vt:lpstr>
      <vt:lpstr>A) Dotační programy a granty</vt:lpstr>
      <vt:lpstr>B) Mobilitní programy (Zahraniční oddělení) </vt:lpstr>
      <vt:lpstr>GRANTY Grantová agentura Univerzity Karlovy (GA UK)</vt:lpstr>
      <vt:lpstr>Grantová agentura Univerzity Karlovy  (GA UK)</vt:lpstr>
      <vt:lpstr>INSTITUCIONÁLNÍ PODPORA: Programy COOPERATIO</vt:lpstr>
      <vt:lpstr>INSTITUCIONÁLNÍ PODPORA: Programy COOPERATIO</vt:lpstr>
      <vt:lpstr>Organizační struktura programu Cooperatio na FHS UK </vt:lpstr>
      <vt:lpstr>Cooperatio: administrativní podpora</vt:lpstr>
      <vt:lpstr>COOPERATIO na FHS (dle vědních oblastí)</vt:lpstr>
      <vt:lpstr>Poznámka k programům Cooperatio</vt:lpstr>
      <vt:lpstr>INSTITUCIONÁLNÍ PODPORA:  Specifický vysokoškolský výzkum (SVV)</vt:lpstr>
      <vt:lpstr>Publikační činnost</vt:lpstr>
      <vt:lpstr>Personální identifikátor výzkumníka</vt:lpstr>
      <vt:lpstr>Publikace</vt:lpstr>
      <vt:lpstr>Ediční činnost na FHS UK</vt:lpstr>
      <vt:lpstr>Evidence publikací (vykazování)</vt:lpstr>
      <vt:lpstr>„Predátoři“ – nakladatelství, konference, časopisy…</vt:lpstr>
      <vt:lpstr>Prezentace aplikace PowerPoint</vt:lpstr>
      <vt:lpstr>Etika ve výzkumu na UK</vt:lpstr>
      <vt:lpstr>Komise pro etiku ve výzkumu (KEV) na FHS UK</vt:lpstr>
      <vt:lpstr>Děkujeme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Věda a výzkum na FHS</dc:title>
  <dc:creator>Karolína Šedivcová</dc:creator>
  <cp:lastModifiedBy>Milada Pajgrtová</cp:lastModifiedBy>
  <cp:revision>101</cp:revision>
  <cp:lastPrinted>2022-09-21T14:05:12Z</cp:lastPrinted>
  <dcterms:created xsi:type="dcterms:W3CDTF">2019-09-02T12:28:40Z</dcterms:created>
  <dcterms:modified xsi:type="dcterms:W3CDTF">2022-09-22T12:15:48Z</dcterms:modified>
</cp:coreProperties>
</file>